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82" r:id="rId4"/>
    <p:sldId id="309" r:id="rId5"/>
    <p:sldId id="258" r:id="rId6"/>
    <p:sldId id="283" r:id="rId7"/>
    <p:sldId id="284" r:id="rId8"/>
    <p:sldId id="285" r:id="rId9"/>
    <p:sldId id="259" r:id="rId10"/>
    <p:sldId id="260" r:id="rId11"/>
    <p:sldId id="261" r:id="rId12"/>
    <p:sldId id="286" r:id="rId13"/>
    <p:sldId id="262" r:id="rId14"/>
    <p:sldId id="263" r:id="rId15"/>
    <p:sldId id="310" r:id="rId16"/>
    <p:sldId id="264" r:id="rId17"/>
    <p:sldId id="287" r:id="rId18"/>
    <p:sldId id="291" r:id="rId19"/>
    <p:sldId id="293" r:id="rId20"/>
    <p:sldId id="296" r:id="rId21"/>
    <p:sldId id="297" r:id="rId22"/>
    <p:sldId id="294" r:id="rId23"/>
    <p:sldId id="265" r:id="rId24"/>
    <p:sldId id="298" r:id="rId25"/>
    <p:sldId id="305" r:id="rId26"/>
    <p:sldId id="267" r:id="rId27"/>
    <p:sldId id="268" r:id="rId28"/>
    <p:sldId id="289" r:id="rId29"/>
    <p:sldId id="306" r:id="rId30"/>
    <p:sldId id="307" r:id="rId31"/>
    <p:sldId id="292" r:id="rId32"/>
    <p:sldId id="269" r:id="rId33"/>
    <p:sldId id="281" r:id="rId34"/>
    <p:sldId id="266" r:id="rId35"/>
    <p:sldId id="301" r:id="rId36"/>
    <p:sldId id="302" r:id="rId37"/>
    <p:sldId id="303" r:id="rId38"/>
    <p:sldId id="30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9"/>
    <p:restoredTop sz="94655"/>
  </p:normalViewPr>
  <p:slideViewPr>
    <p:cSldViewPr snapToGrid="0" snapToObjects="1">
      <p:cViewPr>
        <p:scale>
          <a:sx n="95" d="100"/>
          <a:sy n="95" d="100"/>
        </p:scale>
        <p:origin x="82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6C09C-853E-E545-B3C8-E1A271A2C407}" type="datetimeFigureOut">
              <a:rPr lang="en-US" smtClean="0"/>
              <a:t>12/22/18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4005F-5F04-7E44-AEB7-2F2EFDD5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5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C5C77-EB6A-B44D-A11D-5C2081AFE1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4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63314-C574-7848-B066-7A2E49378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B183C9-147A-3C41-9EF7-31BD5EB35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50B60-9A54-0243-9D21-7A034457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296F-4498-5344-992B-A5D638336266}" type="datetimeFigureOut">
              <a:rPr lang="en-US" smtClean="0"/>
              <a:t>12/22/18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26BFA-D5CD-2047-A814-79573273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21451-CEA6-104A-9917-E8F90984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EE02-0CD8-134E-8525-FE1CC85D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021BB-EE57-E943-96DE-2AA1137F9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3A63F-0F53-BB42-830C-BDC46F57E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C42BC-A83D-F747-B587-76D9481E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296F-4498-5344-992B-A5D638336266}" type="datetimeFigureOut">
              <a:rPr lang="en-US" smtClean="0"/>
              <a:t>12/22/18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41D69-E1A5-2143-8D13-B04236A54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371B9-3CCD-8C41-A963-F500AC17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EE02-0CD8-134E-8525-FE1CC85D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4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43F1A8-E08C-AF4B-B8E4-C80F40AC2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4CB04-9850-5E4B-9205-CFF653246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22169-2564-AB41-8C99-973F1022D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296F-4498-5344-992B-A5D638336266}" type="datetimeFigureOut">
              <a:rPr lang="en-US" smtClean="0"/>
              <a:t>12/22/18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AE09B-19AE-AC4E-8330-F69FD428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45888-B148-164E-90F8-8E896013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EE02-0CD8-134E-8525-FE1CC85D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5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2FF4-02DC-BB4A-AAB4-AFF4906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6BB1-376B-A841-B653-868FBE166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732C1-C5DF-3247-B7E3-7D929AA68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296F-4498-5344-992B-A5D638336266}" type="datetimeFigureOut">
              <a:rPr lang="en-US" smtClean="0"/>
              <a:t>12/22/18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A379F-2075-6E4E-855F-20D929908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5BAE8-A375-CF4D-B97F-095A2E8B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EE02-0CD8-134E-8525-FE1CC85D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CC46E-FA01-D342-A6C1-C78B44AD2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E4297-4113-5B48-B4E0-B9E5F3736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3201A-7E3E-5B4B-972B-E2BBFE82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296F-4498-5344-992B-A5D638336266}" type="datetimeFigureOut">
              <a:rPr lang="en-US" smtClean="0"/>
              <a:t>12/22/18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FDBAD-4C14-1B44-91BF-09EE08FB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CE4C7-B22C-F14C-A3FD-3B22337E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EE02-0CD8-134E-8525-FE1CC85D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7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1816F-F874-5B4D-96A5-B6F3C3CFB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90633-266E-874D-90DE-AE160C1E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44F15-0181-C048-BD22-2DA9C6122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87B4B-1BC7-C84F-BE30-C46FDEA16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296F-4498-5344-992B-A5D638336266}" type="datetimeFigureOut">
              <a:rPr lang="en-US" smtClean="0"/>
              <a:t>12/22/18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42201-C274-DD4E-AA47-F241B0100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F5967-27CA-E84B-A09F-B8FE9E8E0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EE02-0CD8-134E-8525-FE1CC85D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9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DD0D-ADD4-9246-B010-78D5A34A1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6D1FE-8832-924D-B506-05DA09128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58894-FD7E-A24F-A42E-F921FB711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465C4-2FC4-2E49-A08A-EDA262E0C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DE4AE6-088F-BF45-AE3A-9C4C1D583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0C3AFF-F66F-8D4A-9FA3-E3B07618B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296F-4498-5344-992B-A5D638336266}" type="datetimeFigureOut">
              <a:rPr lang="en-US" smtClean="0"/>
              <a:t>12/22/18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8EA95-1F9C-6847-A11C-0816D8B57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94F4A1-C6F0-DF4A-BE2E-EC4208F4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EE02-0CD8-134E-8525-FE1CC85D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0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7101A-B98C-414A-A08C-89911FB8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6A49E-4910-AA4E-81EC-BA42C10B8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296F-4498-5344-992B-A5D638336266}" type="datetimeFigureOut">
              <a:rPr lang="en-US" smtClean="0"/>
              <a:t>12/22/18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9AF9E-EC3E-7B45-8764-B532289A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F6850-2857-A340-9D2D-6133ED22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EE02-0CD8-134E-8525-FE1CC85D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5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1E6BE7-4015-EC47-BBEA-9E9D5D4F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296F-4498-5344-992B-A5D638336266}" type="datetimeFigureOut">
              <a:rPr lang="en-US" smtClean="0"/>
              <a:t>12/22/18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63641-505C-214C-8DA4-7F044F71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781C2-DFAD-3640-9379-C55E516A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EE02-0CD8-134E-8525-FE1CC85D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3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9D40-2F82-AD42-83AF-A58088F4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E0B58-0CBE-964F-953B-1F9FE94F5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1E763-E54A-AA4C-8D37-DB3FC8C92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CAB88-F36E-774D-B12F-2AB653B5E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296F-4498-5344-992B-A5D638336266}" type="datetimeFigureOut">
              <a:rPr lang="en-US" smtClean="0"/>
              <a:t>12/22/18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3C774-8496-C848-AB23-24359DA5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2A9FE-7A4F-FB49-8AA7-DE3C7B9D5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EE02-0CD8-134E-8525-FE1CC85D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1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F85C7-5479-B145-AB17-E318A2ABE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EF606D-67FE-5644-97F6-15D3FC3288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E2B55-5C7D-5647-A77A-FE02A5092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02439-D05A-314B-A829-BE420B82D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296F-4498-5344-992B-A5D638336266}" type="datetimeFigureOut">
              <a:rPr lang="en-US" smtClean="0"/>
              <a:t>12/22/18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8B8CD-9101-5D44-BF6A-395621562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E46ED-150C-924D-AAA2-0A37F91C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EE02-0CD8-134E-8525-FE1CC85D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6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4CCE18-BD9C-8945-BEF3-2EBAD4D9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73AE9-A75A-D14E-94F3-7A0C689FC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95090-2E01-CF48-90B6-179BD08BE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296F-4498-5344-992B-A5D638336266}" type="datetimeFigureOut">
              <a:rPr lang="en-US" smtClean="0"/>
              <a:t>12/22/18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EA79D-34F6-454A-9B54-9733D616B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FEDEA-DADF-EC49-9937-EB35FC9D0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FEE02-0CD8-134E-8525-FE1CC85D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5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Jewish_men_pray_at_the_Wailing_Wall,_1929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0915BCD-873F-224C-8AB7-82011F7E9EF4}"/>
              </a:ext>
            </a:extLst>
          </p:cNvPr>
          <p:cNvGrpSpPr/>
          <p:nvPr/>
        </p:nvGrpSpPr>
        <p:grpSpPr>
          <a:xfrm>
            <a:off x="3712191" y="-1715"/>
            <a:ext cx="4653433" cy="6859715"/>
            <a:chOff x="3712191" y="-1715"/>
            <a:chExt cx="4653433" cy="6859715"/>
          </a:xfrm>
        </p:grpSpPr>
        <p:pic>
          <p:nvPicPr>
            <p:cNvPr id="4" name="Picture 3" descr="A screenshot of a cell phone&#13;&#10;&#13;&#10;Description automatically generated">
              <a:extLst>
                <a:ext uri="{FF2B5EF4-FFF2-40B4-BE49-F238E27FC236}">
                  <a16:creationId xmlns:a16="http://schemas.microsoft.com/office/drawing/2014/main" id="{F41560F2-A5EB-ED48-A8EF-CCEF23BFD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25239" y="-1715"/>
              <a:ext cx="4540385" cy="685971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2D9C3D-0EBA-074A-ABD4-1EC422D47225}"/>
                </a:ext>
              </a:extLst>
            </p:cNvPr>
            <p:cNvSpPr txBox="1"/>
            <p:nvPr/>
          </p:nvSpPr>
          <p:spPr>
            <a:xfrm>
              <a:off x="5394391" y="3043421"/>
              <a:ext cx="14020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Lucida Handwriting" panose="03010101010101010101" pitchFamily="66" charset="77"/>
                  <a:cs typeface="Gigi" panose="020F0502020204030204" pitchFamily="34" charset="0"/>
                </a:rPr>
                <a:t>J</a:t>
              </a:r>
              <a:r>
                <a:rPr lang="en-US" sz="3600" b="1" dirty="0">
                  <a:solidFill>
                    <a:srgbClr val="FF0000"/>
                  </a:solidFill>
                  <a:latin typeface="Lucida Handwriting" panose="03010101010101010101" pitchFamily="66" charset="77"/>
                  <a:cs typeface="Gigi" panose="020F0502020204030204" pitchFamily="34" charset="0"/>
                </a:rPr>
                <a:t>ews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E12D19-718E-0A4B-8BDA-547FC7637830}"/>
                </a:ext>
              </a:extLst>
            </p:cNvPr>
            <p:cNvSpPr txBox="1"/>
            <p:nvPr/>
          </p:nvSpPr>
          <p:spPr>
            <a:xfrm>
              <a:off x="4550505" y="4950710"/>
              <a:ext cx="14020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Lucida Handwriting" panose="03010101010101010101" pitchFamily="66" charset="77"/>
                  <a:cs typeface="Gigi" panose="020F0502020204030204" pitchFamily="34" charset="0"/>
                </a:rPr>
                <a:t>J</a:t>
              </a:r>
              <a:r>
                <a:rPr lang="en-US" sz="3600" b="1" dirty="0">
                  <a:solidFill>
                    <a:srgbClr val="FF0000"/>
                  </a:solidFill>
                  <a:latin typeface="Lucida Handwriting" panose="03010101010101010101" pitchFamily="66" charset="77"/>
                  <a:cs typeface="Gigi" panose="020F0502020204030204" pitchFamily="34" charset="0"/>
                </a:rPr>
                <a:t>ews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67602DA-43D0-3643-8D5A-2F806952ED44}"/>
                </a:ext>
              </a:extLst>
            </p:cNvPr>
            <p:cNvSpPr/>
            <p:nvPr/>
          </p:nvSpPr>
          <p:spPr>
            <a:xfrm>
              <a:off x="3712191" y="4024206"/>
              <a:ext cx="1119116" cy="398291"/>
            </a:xfrm>
            <a:custGeom>
              <a:avLst/>
              <a:gdLst>
                <a:gd name="connsiteX0" fmla="*/ 0 w 1119116"/>
                <a:gd name="connsiteY0" fmla="*/ 343078 h 398291"/>
                <a:gd name="connsiteX1" fmla="*/ 68239 w 1119116"/>
                <a:gd name="connsiteY1" fmla="*/ 288487 h 398291"/>
                <a:gd name="connsiteX2" fmla="*/ 150125 w 1119116"/>
                <a:gd name="connsiteY2" fmla="*/ 220248 h 398291"/>
                <a:gd name="connsiteX3" fmla="*/ 218364 w 1119116"/>
                <a:gd name="connsiteY3" fmla="*/ 165657 h 398291"/>
                <a:gd name="connsiteX4" fmla="*/ 300251 w 1119116"/>
                <a:gd name="connsiteY4" fmla="*/ 111066 h 398291"/>
                <a:gd name="connsiteX5" fmla="*/ 382137 w 1119116"/>
                <a:gd name="connsiteY5" fmla="*/ 70122 h 398291"/>
                <a:gd name="connsiteX6" fmla="*/ 423081 w 1119116"/>
                <a:gd name="connsiteY6" fmla="*/ 56475 h 398291"/>
                <a:gd name="connsiteX7" fmla="*/ 627797 w 1119116"/>
                <a:gd name="connsiteY7" fmla="*/ 15531 h 398291"/>
                <a:gd name="connsiteX8" fmla="*/ 573206 w 1119116"/>
                <a:gd name="connsiteY8" fmla="*/ 97418 h 398291"/>
                <a:gd name="connsiteX9" fmla="*/ 477672 w 1119116"/>
                <a:gd name="connsiteY9" fmla="*/ 206600 h 398291"/>
                <a:gd name="connsiteX10" fmla="*/ 450376 w 1119116"/>
                <a:gd name="connsiteY10" fmla="*/ 247543 h 398291"/>
                <a:gd name="connsiteX11" fmla="*/ 382137 w 1119116"/>
                <a:gd name="connsiteY11" fmla="*/ 315782 h 398291"/>
                <a:gd name="connsiteX12" fmla="*/ 395785 w 1119116"/>
                <a:gd name="connsiteY12" fmla="*/ 384021 h 398291"/>
                <a:gd name="connsiteX13" fmla="*/ 436728 w 1119116"/>
                <a:gd name="connsiteY13" fmla="*/ 370373 h 398291"/>
                <a:gd name="connsiteX14" fmla="*/ 464024 w 1119116"/>
                <a:gd name="connsiteY14" fmla="*/ 329430 h 398291"/>
                <a:gd name="connsiteX15" fmla="*/ 504967 w 1119116"/>
                <a:gd name="connsiteY15" fmla="*/ 288487 h 398291"/>
                <a:gd name="connsiteX16" fmla="*/ 532263 w 1119116"/>
                <a:gd name="connsiteY16" fmla="*/ 247543 h 398291"/>
                <a:gd name="connsiteX17" fmla="*/ 573206 w 1119116"/>
                <a:gd name="connsiteY17" fmla="*/ 220248 h 398291"/>
                <a:gd name="connsiteX18" fmla="*/ 655093 w 1119116"/>
                <a:gd name="connsiteY18" fmla="*/ 138361 h 398291"/>
                <a:gd name="connsiteX19" fmla="*/ 682388 w 1119116"/>
                <a:gd name="connsiteY19" fmla="*/ 97418 h 398291"/>
                <a:gd name="connsiteX20" fmla="*/ 805218 w 1119116"/>
                <a:gd name="connsiteY20" fmla="*/ 29179 h 398291"/>
                <a:gd name="connsiteX21" fmla="*/ 859809 w 1119116"/>
                <a:gd name="connsiteY21" fmla="*/ 15531 h 398291"/>
                <a:gd name="connsiteX22" fmla="*/ 955343 w 1119116"/>
                <a:gd name="connsiteY22" fmla="*/ 29179 h 398291"/>
                <a:gd name="connsiteX23" fmla="*/ 941696 w 1119116"/>
                <a:gd name="connsiteY23" fmla="*/ 83770 h 398291"/>
                <a:gd name="connsiteX24" fmla="*/ 887105 w 1119116"/>
                <a:gd name="connsiteY24" fmla="*/ 165657 h 398291"/>
                <a:gd name="connsiteX25" fmla="*/ 859809 w 1119116"/>
                <a:gd name="connsiteY25" fmla="*/ 206600 h 398291"/>
                <a:gd name="connsiteX26" fmla="*/ 818866 w 1119116"/>
                <a:gd name="connsiteY26" fmla="*/ 329430 h 398291"/>
                <a:gd name="connsiteX27" fmla="*/ 805218 w 1119116"/>
                <a:gd name="connsiteY27" fmla="*/ 370373 h 398291"/>
                <a:gd name="connsiteX28" fmla="*/ 846161 w 1119116"/>
                <a:gd name="connsiteY28" fmla="*/ 397669 h 398291"/>
                <a:gd name="connsiteX29" fmla="*/ 941696 w 1119116"/>
                <a:gd name="connsiteY29" fmla="*/ 356725 h 398291"/>
                <a:gd name="connsiteX30" fmla="*/ 996287 w 1119116"/>
                <a:gd name="connsiteY30" fmla="*/ 274839 h 398291"/>
                <a:gd name="connsiteX31" fmla="*/ 1050878 w 1119116"/>
                <a:gd name="connsiteY31" fmla="*/ 152009 h 398291"/>
                <a:gd name="connsiteX32" fmla="*/ 1091821 w 1119116"/>
                <a:gd name="connsiteY32" fmla="*/ 138361 h 398291"/>
                <a:gd name="connsiteX33" fmla="*/ 1119116 w 1119116"/>
                <a:gd name="connsiteY33" fmla="*/ 124713 h 39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116" h="398291">
                  <a:moveTo>
                    <a:pt x="0" y="343078"/>
                  </a:moveTo>
                  <a:cubicBezTo>
                    <a:pt x="22746" y="324881"/>
                    <a:pt x="46317" y="307669"/>
                    <a:pt x="68239" y="288487"/>
                  </a:cubicBezTo>
                  <a:cubicBezTo>
                    <a:pt x="152307" y="214927"/>
                    <a:pt x="66330" y="276110"/>
                    <a:pt x="150125" y="220248"/>
                  </a:cubicBezTo>
                  <a:cubicBezTo>
                    <a:pt x="200561" y="144595"/>
                    <a:pt x="148564" y="204434"/>
                    <a:pt x="218364" y="165657"/>
                  </a:cubicBezTo>
                  <a:cubicBezTo>
                    <a:pt x="247041" y="149726"/>
                    <a:pt x="269129" y="121440"/>
                    <a:pt x="300251" y="111066"/>
                  </a:cubicBezTo>
                  <a:cubicBezTo>
                    <a:pt x="403172" y="76758"/>
                    <a:pt x="276300" y="123040"/>
                    <a:pt x="382137" y="70122"/>
                  </a:cubicBezTo>
                  <a:cubicBezTo>
                    <a:pt x="395004" y="63688"/>
                    <a:pt x="409433" y="61024"/>
                    <a:pt x="423081" y="56475"/>
                  </a:cubicBezTo>
                  <a:cubicBezTo>
                    <a:pt x="539243" y="-20967"/>
                    <a:pt x="472363" y="-1738"/>
                    <a:pt x="627797" y="15531"/>
                  </a:cubicBezTo>
                  <a:cubicBezTo>
                    <a:pt x="601696" y="93835"/>
                    <a:pt x="632841" y="20745"/>
                    <a:pt x="573206" y="97418"/>
                  </a:cubicBezTo>
                  <a:cubicBezTo>
                    <a:pt x="487470" y="207650"/>
                    <a:pt x="556934" y="153758"/>
                    <a:pt x="477672" y="206600"/>
                  </a:cubicBezTo>
                  <a:cubicBezTo>
                    <a:pt x="468573" y="220248"/>
                    <a:pt x="461974" y="235945"/>
                    <a:pt x="450376" y="247543"/>
                  </a:cubicBezTo>
                  <a:cubicBezTo>
                    <a:pt x="359391" y="338528"/>
                    <a:pt x="454926" y="206601"/>
                    <a:pt x="382137" y="315782"/>
                  </a:cubicBezTo>
                  <a:cubicBezTo>
                    <a:pt x="386686" y="338528"/>
                    <a:pt x="379382" y="367618"/>
                    <a:pt x="395785" y="384021"/>
                  </a:cubicBezTo>
                  <a:cubicBezTo>
                    <a:pt x="405957" y="394193"/>
                    <a:pt x="425494" y="379360"/>
                    <a:pt x="436728" y="370373"/>
                  </a:cubicBezTo>
                  <a:cubicBezTo>
                    <a:pt x="449536" y="360126"/>
                    <a:pt x="453523" y="342031"/>
                    <a:pt x="464024" y="329430"/>
                  </a:cubicBezTo>
                  <a:cubicBezTo>
                    <a:pt x="476380" y="314603"/>
                    <a:pt x="492611" y="303314"/>
                    <a:pt x="504967" y="288487"/>
                  </a:cubicBezTo>
                  <a:cubicBezTo>
                    <a:pt x="515468" y="275886"/>
                    <a:pt x="520664" y="259142"/>
                    <a:pt x="532263" y="247543"/>
                  </a:cubicBezTo>
                  <a:cubicBezTo>
                    <a:pt x="543861" y="235945"/>
                    <a:pt x="560947" y="231145"/>
                    <a:pt x="573206" y="220248"/>
                  </a:cubicBezTo>
                  <a:cubicBezTo>
                    <a:pt x="602057" y="194602"/>
                    <a:pt x="633681" y="170480"/>
                    <a:pt x="655093" y="138361"/>
                  </a:cubicBezTo>
                  <a:cubicBezTo>
                    <a:pt x="664191" y="124713"/>
                    <a:pt x="670044" y="108219"/>
                    <a:pt x="682388" y="97418"/>
                  </a:cubicBezTo>
                  <a:cubicBezTo>
                    <a:pt x="729782" y="55948"/>
                    <a:pt x="753528" y="43948"/>
                    <a:pt x="805218" y="29179"/>
                  </a:cubicBezTo>
                  <a:cubicBezTo>
                    <a:pt x="823253" y="24026"/>
                    <a:pt x="841612" y="20080"/>
                    <a:pt x="859809" y="15531"/>
                  </a:cubicBezTo>
                  <a:cubicBezTo>
                    <a:pt x="891654" y="20080"/>
                    <a:pt x="930631" y="8586"/>
                    <a:pt x="955343" y="29179"/>
                  </a:cubicBezTo>
                  <a:cubicBezTo>
                    <a:pt x="969753" y="41187"/>
                    <a:pt x="950084" y="66993"/>
                    <a:pt x="941696" y="83770"/>
                  </a:cubicBezTo>
                  <a:cubicBezTo>
                    <a:pt x="927025" y="113112"/>
                    <a:pt x="905302" y="138361"/>
                    <a:pt x="887105" y="165657"/>
                  </a:cubicBezTo>
                  <a:cubicBezTo>
                    <a:pt x="878006" y="179305"/>
                    <a:pt x="864996" y="191039"/>
                    <a:pt x="859809" y="206600"/>
                  </a:cubicBezTo>
                  <a:lnTo>
                    <a:pt x="818866" y="329430"/>
                  </a:lnTo>
                  <a:lnTo>
                    <a:pt x="805218" y="370373"/>
                  </a:lnTo>
                  <a:cubicBezTo>
                    <a:pt x="818866" y="379472"/>
                    <a:pt x="829923" y="395349"/>
                    <a:pt x="846161" y="397669"/>
                  </a:cubicBezTo>
                  <a:cubicBezTo>
                    <a:pt x="882449" y="402853"/>
                    <a:pt x="915067" y="374478"/>
                    <a:pt x="941696" y="356725"/>
                  </a:cubicBezTo>
                  <a:cubicBezTo>
                    <a:pt x="959893" y="329430"/>
                    <a:pt x="985913" y="305961"/>
                    <a:pt x="996287" y="274839"/>
                  </a:cubicBezTo>
                  <a:cubicBezTo>
                    <a:pt x="1004628" y="249814"/>
                    <a:pt x="1021384" y="175604"/>
                    <a:pt x="1050878" y="152009"/>
                  </a:cubicBezTo>
                  <a:cubicBezTo>
                    <a:pt x="1062112" y="143022"/>
                    <a:pt x="1078464" y="143704"/>
                    <a:pt x="1091821" y="138361"/>
                  </a:cubicBezTo>
                  <a:cubicBezTo>
                    <a:pt x="1101266" y="134583"/>
                    <a:pt x="1110018" y="129262"/>
                    <a:pt x="1119116" y="124713"/>
                  </a:cubicBezTo>
                </a:path>
              </a:pathLst>
            </a:custGeom>
            <a:noFill/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2B740B1-158F-8B4E-9B68-32C749E7BD55}"/>
                </a:ext>
              </a:extLst>
            </p:cNvPr>
            <p:cNvSpPr/>
            <p:nvPr/>
          </p:nvSpPr>
          <p:spPr>
            <a:xfrm>
              <a:off x="5952585" y="5188886"/>
              <a:ext cx="1119116" cy="398291"/>
            </a:xfrm>
            <a:custGeom>
              <a:avLst/>
              <a:gdLst>
                <a:gd name="connsiteX0" fmla="*/ 0 w 1119116"/>
                <a:gd name="connsiteY0" fmla="*/ 343078 h 398291"/>
                <a:gd name="connsiteX1" fmla="*/ 68239 w 1119116"/>
                <a:gd name="connsiteY1" fmla="*/ 288487 h 398291"/>
                <a:gd name="connsiteX2" fmla="*/ 150125 w 1119116"/>
                <a:gd name="connsiteY2" fmla="*/ 220248 h 398291"/>
                <a:gd name="connsiteX3" fmla="*/ 218364 w 1119116"/>
                <a:gd name="connsiteY3" fmla="*/ 165657 h 398291"/>
                <a:gd name="connsiteX4" fmla="*/ 300251 w 1119116"/>
                <a:gd name="connsiteY4" fmla="*/ 111066 h 398291"/>
                <a:gd name="connsiteX5" fmla="*/ 382137 w 1119116"/>
                <a:gd name="connsiteY5" fmla="*/ 70122 h 398291"/>
                <a:gd name="connsiteX6" fmla="*/ 423081 w 1119116"/>
                <a:gd name="connsiteY6" fmla="*/ 56475 h 398291"/>
                <a:gd name="connsiteX7" fmla="*/ 627797 w 1119116"/>
                <a:gd name="connsiteY7" fmla="*/ 15531 h 398291"/>
                <a:gd name="connsiteX8" fmla="*/ 573206 w 1119116"/>
                <a:gd name="connsiteY8" fmla="*/ 97418 h 398291"/>
                <a:gd name="connsiteX9" fmla="*/ 477672 w 1119116"/>
                <a:gd name="connsiteY9" fmla="*/ 206600 h 398291"/>
                <a:gd name="connsiteX10" fmla="*/ 450376 w 1119116"/>
                <a:gd name="connsiteY10" fmla="*/ 247543 h 398291"/>
                <a:gd name="connsiteX11" fmla="*/ 382137 w 1119116"/>
                <a:gd name="connsiteY11" fmla="*/ 315782 h 398291"/>
                <a:gd name="connsiteX12" fmla="*/ 395785 w 1119116"/>
                <a:gd name="connsiteY12" fmla="*/ 384021 h 398291"/>
                <a:gd name="connsiteX13" fmla="*/ 436728 w 1119116"/>
                <a:gd name="connsiteY13" fmla="*/ 370373 h 398291"/>
                <a:gd name="connsiteX14" fmla="*/ 464024 w 1119116"/>
                <a:gd name="connsiteY14" fmla="*/ 329430 h 398291"/>
                <a:gd name="connsiteX15" fmla="*/ 504967 w 1119116"/>
                <a:gd name="connsiteY15" fmla="*/ 288487 h 398291"/>
                <a:gd name="connsiteX16" fmla="*/ 532263 w 1119116"/>
                <a:gd name="connsiteY16" fmla="*/ 247543 h 398291"/>
                <a:gd name="connsiteX17" fmla="*/ 573206 w 1119116"/>
                <a:gd name="connsiteY17" fmla="*/ 220248 h 398291"/>
                <a:gd name="connsiteX18" fmla="*/ 655093 w 1119116"/>
                <a:gd name="connsiteY18" fmla="*/ 138361 h 398291"/>
                <a:gd name="connsiteX19" fmla="*/ 682388 w 1119116"/>
                <a:gd name="connsiteY19" fmla="*/ 97418 h 398291"/>
                <a:gd name="connsiteX20" fmla="*/ 805218 w 1119116"/>
                <a:gd name="connsiteY20" fmla="*/ 29179 h 398291"/>
                <a:gd name="connsiteX21" fmla="*/ 859809 w 1119116"/>
                <a:gd name="connsiteY21" fmla="*/ 15531 h 398291"/>
                <a:gd name="connsiteX22" fmla="*/ 955343 w 1119116"/>
                <a:gd name="connsiteY22" fmla="*/ 29179 h 398291"/>
                <a:gd name="connsiteX23" fmla="*/ 941696 w 1119116"/>
                <a:gd name="connsiteY23" fmla="*/ 83770 h 398291"/>
                <a:gd name="connsiteX24" fmla="*/ 887105 w 1119116"/>
                <a:gd name="connsiteY24" fmla="*/ 165657 h 398291"/>
                <a:gd name="connsiteX25" fmla="*/ 859809 w 1119116"/>
                <a:gd name="connsiteY25" fmla="*/ 206600 h 398291"/>
                <a:gd name="connsiteX26" fmla="*/ 818866 w 1119116"/>
                <a:gd name="connsiteY26" fmla="*/ 329430 h 398291"/>
                <a:gd name="connsiteX27" fmla="*/ 805218 w 1119116"/>
                <a:gd name="connsiteY27" fmla="*/ 370373 h 398291"/>
                <a:gd name="connsiteX28" fmla="*/ 846161 w 1119116"/>
                <a:gd name="connsiteY28" fmla="*/ 397669 h 398291"/>
                <a:gd name="connsiteX29" fmla="*/ 941696 w 1119116"/>
                <a:gd name="connsiteY29" fmla="*/ 356725 h 398291"/>
                <a:gd name="connsiteX30" fmla="*/ 996287 w 1119116"/>
                <a:gd name="connsiteY30" fmla="*/ 274839 h 398291"/>
                <a:gd name="connsiteX31" fmla="*/ 1050878 w 1119116"/>
                <a:gd name="connsiteY31" fmla="*/ 152009 h 398291"/>
                <a:gd name="connsiteX32" fmla="*/ 1091821 w 1119116"/>
                <a:gd name="connsiteY32" fmla="*/ 138361 h 398291"/>
                <a:gd name="connsiteX33" fmla="*/ 1119116 w 1119116"/>
                <a:gd name="connsiteY33" fmla="*/ 124713 h 39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116" h="398291">
                  <a:moveTo>
                    <a:pt x="0" y="343078"/>
                  </a:moveTo>
                  <a:cubicBezTo>
                    <a:pt x="22746" y="324881"/>
                    <a:pt x="46317" y="307669"/>
                    <a:pt x="68239" y="288487"/>
                  </a:cubicBezTo>
                  <a:cubicBezTo>
                    <a:pt x="152307" y="214927"/>
                    <a:pt x="66330" y="276110"/>
                    <a:pt x="150125" y="220248"/>
                  </a:cubicBezTo>
                  <a:cubicBezTo>
                    <a:pt x="200561" y="144595"/>
                    <a:pt x="148564" y="204434"/>
                    <a:pt x="218364" y="165657"/>
                  </a:cubicBezTo>
                  <a:cubicBezTo>
                    <a:pt x="247041" y="149726"/>
                    <a:pt x="269129" y="121440"/>
                    <a:pt x="300251" y="111066"/>
                  </a:cubicBezTo>
                  <a:cubicBezTo>
                    <a:pt x="403172" y="76758"/>
                    <a:pt x="276300" y="123040"/>
                    <a:pt x="382137" y="70122"/>
                  </a:cubicBezTo>
                  <a:cubicBezTo>
                    <a:pt x="395004" y="63688"/>
                    <a:pt x="409433" y="61024"/>
                    <a:pt x="423081" y="56475"/>
                  </a:cubicBezTo>
                  <a:cubicBezTo>
                    <a:pt x="539243" y="-20967"/>
                    <a:pt x="472363" y="-1738"/>
                    <a:pt x="627797" y="15531"/>
                  </a:cubicBezTo>
                  <a:cubicBezTo>
                    <a:pt x="601696" y="93835"/>
                    <a:pt x="632841" y="20745"/>
                    <a:pt x="573206" y="97418"/>
                  </a:cubicBezTo>
                  <a:cubicBezTo>
                    <a:pt x="487470" y="207650"/>
                    <a:pt x="556934" y="153758"/>
                    <a:pt x="477672" y="206600"/>
                  </a:cubicBezTo>
                  <a:cubicBezTo>
                    <a:pt x="468573" y="220248"/>
                    <a:pt x="461974" y="235945"/>
                    <a:pt x="450376" y="247543"/>
                  </a:cubicBezTo>
                  <a:cubicBezTo>
                    <a:pt x="359391" y="338528"/>
                    <a:pt x="454926" y="206601"/>
                    <a:pt x="382137" y="315782"/>
                  </a:cubicBezTo>
                  <a:cubicBezTo>
                    <a:pt x="386686" y="338528"/>
                    <a:pt x="379382" y="367618"/>
                    <a:pt x="395785" y="384021"/>
                  </a:cubicBezTo>
                  <a:cubicBezTo>
                    <a:pt x="405957" y="394193"/>
                    <a:pt x="425494" y="379360"/>
                    <a:pt x="436728" y="370373"/>
                  </a:cubicBezTo>
                  <a:cubicBezTo>
                    <a:pt x="449536" y="360126"/>
                    <a:pt x="453523" y="342031"/>
                    <a:pt x="464024" y="329430"/>
                  </a:cubicBezTo>
                  <a:cubicBezTo>
                    <a:pt x="476380" y="314603"/>
                    <a:pt x="492611" y="303314"/>
                    <a:pt x="504967" y="288487"/>
                  </a:cubicBezTo>
                  <a:cubicBezTo>
                    <a:pt x="515468" y="275886"/>
                    <a:pt x="520664" y="259142"/>
                    <a:pt x="532263" y="247543"/>
                  </a:cubicBezTo>
                  <a:cubicBezTo>
                    <a:pt x="543861" y="235945"/>
                    <a:pt x="560947" y="231145"/>
                    <a:pt x="573206" y="220248"/>
                  </a:cubicBezTo>
                  <a:cubicBezTo>
                    <a:pt x="602057" y="194602"/>
                    <a:pt x="633681" y="170480"/>
                    <a:pt x="655093" y="138361"/>
                  </a:cubicBezTo>
                  <a:cubicBezTo>
                    <a:pt x="664191" y="124713"/>
                    <a:pt x="670044" y="108219"/>
                    <a:pt x="682388" y="97418"/>
                  </a:cubicBezTo>
                  <a:cubicBezTo>
                    <a:pt x="729782" y="55948"/>
                    <a:pt x="753528" y="43948"/>
                    <a:pt x="805218" y="29179"/>
                  </a:cubicBezTo>
                  <a:cubicBezTo>
                    <a:pt x="823253" y="24026"/>
                    <a:pt x="841612" y="20080"/>
                    <a:pt x="859809" y="15531"/>
                  </a:cubicBezTo>
                  <a:cubicBezTo>
                    <a:pt x="891654" y="20080"/>
                    <a:pt x="930631" y="8586"/>
                    <a:pt x="955343" y="29179"/>
                  </a:cubicBezTo>
                  <a:cubicBezTo>
                    <a:pt x="969753" y="41187"/>
                    <a:pt x="950084" y="66993"/>
                    <a:pt x="941696" y="83770"/>
                  </a:cubicBezTo>
                  <a:cubicBezTo>
                    <a:pt x="927025" y="113112"/>
                    <a:pt x="905302" y="138361"/>
                    <a:pt x="887105" y="165657"/>
                  </a:cubicBezTo>
                  <a:cubicBezTo>
                    <a:pt x="878006" y="179305"/>
                    <a:pt x="864996" y="191039"/>
                    <a:pt x="859809" y="206600"/>
                  </a:cubicBezTo>
                  <a:lnTo>
                    <a:pt x="818866" y="329430"/>
                  </a:lnTo>
                  <a:lnTo>
                    <a:pt x="805218" y="370373"/>
                  </a:lnTo>
                  <a:cubicBezTo>
                    <a:pt x="818866" y="379472"/>
                    <a:pt x="829923" y="395349"/>
                    <a:pt x="846161" y="397669"/>
                  </a:cubicBezTo>
                  <a:cubicBezTo>
                    <a:pt x="882449" y="402853"/>
                    <a:pt x="915067" y="374478"/>
                    <a:pt x="941696" y="356725"/>
                  </a:cubicBezTo>
                  <a:cubicBezTo>
                    <a:pt x="959893" y="329430"/>
                    <a:pt x="985913" y="305961"/>
                    <a:pt x="996287" y="274839"/>
                  </a:cubicBezTo>
                  <a:cubicBezTo>
                    <a:pt x="1004628" y="249814"/>
                    <a:pt x="1021384" y="175604"/>
                    <a:pt x="1050878" y="152009"/>
                  </a:cubicBezTo>
                  <a:cubicBezTo>
                    <a:pt x="1062112" y="143022"/>
                    <a:pt x="1078464" y="143704"/>
                    <a:pt x="1091821" y="138361"/>
                  </a:cubicBezTo>
                  <a:cubicBezTo>
                    <a:pt x="1101266" y="134583"/>
                    <a:pt x="1110018" y="129262"/>
                    <a:pt x="1119116" y="124713"/>
                  </a:cubicBezTo>
                </a:path>
              </a:pathLst>
            </a:custGeom>
            <a:noFill/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83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CAAC905B-FC52-924E-BC9A-A51302206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72" r="12368" b="-2"/>
          <a:stretch/>
        </p:blipFill>
        <p:spPr>
          <a:xfrm>
            <a:off x="321731" y="321732"/>
            <a:ext cx="7086768" cy="6214533"/>
          </a:xfrm>
          <a:prstGeom prst="rect">
            <a:avLst/>
          </a:prstGeom>
        </p:spPr>
      </p:pic>
      <p:pic>
        <p:nvPicPr>
          <p:cNvPr id="7" name="Picture 6" descr="File:Jewish men pray at the Wailing Wall, 1929.jpg ...">
            <a:extLst>
              <a:ext uri="{FF2B5EF4-FFF2-40B4-BE49-F238E27FC236}">
                <a16:creationId xmlns:a16="http://schemas.microsoft.com/office/drawing/2014/main" id="{675C1643-B6CF-1747-A31D-67313D55E8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2693" r="18762" b="-1"/>
          <a:stretch/>
        </p:blipFill>
        <p:spPr>
          <a:xfrm>
            <a:off x="7499941" y="321732"/>
            <a:ext cx="4370327" cy="6214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712DB2-53F1-6F4D-8C3B-51B1FE6A9ABA}"/>
              </a:ext>
            </a:extLst>
          </p:cNvPr>
          <p:cNvSpPr txBox="1"/>
          <p:nvPr/>
        </p:nvSpPr>
        <p:spPr>
          <a:xfrm>
            <a:off x="9563226" y="633621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commons.wikimedia.org/wiki/File:Jewish_men_pray_at_the_Wailing_Wall,_1929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79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12C2-6844-534F-9A3E-B6E8A911D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124" y="365125"/>
            <a:ext cx="6733675" cy="1325563"/>
          </a:xfrm>
        </p:spPr>
        <p:txBody>
          <a:bodyPr/>
          <a:lstStyle/>
          <a:p>
            <a:r>
              <a:rPr lang="en-US" dirty="0"/>
              <a:t>A Covenantal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F7BB-E436-724F-BD2F-F9B94D85E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26" y="1825625"/>
            <a:ext cx="67336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Edict of succession: 660 BCE</a:t>
            </a:r>
            <a:endParaRPr lang="en-GB" dirty="0"/>
          </a:p>
          <a:p>
            <a:r>
              <a:rPr lang="en-GB" dirty="0"/>
              <a:t>"You will love, as yourselves, </a:t>
            </a:r>
            <a:r>
              <a:rPr lang="en-GB" dirty="0" err="1"/>
              <a:t>Assurbanípal</a:t>
            </a:r>
            <a:r>
              <a:rPr lang="en-GB" dirty="0"/>
              <a:t>"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Tel Amarna Letters: 1360-1332 BCE</a:t>
            </a:r>
            <a:endParaRPr lang="en-GB" dirty="0"/>
          </a:p>
          <a:p>
            <a:r>
              <a:rPr lang="en-GB" dirty="0"/>
              <a:t>“My lord, just as I love the king my lord, so (do) the king of </a:t>
            </a:r>
            <a:r>
              <a:rPr lang="en-GB" dirty="0" err="1"/>
              <a:t>Nuhašše</a:t>
            </a:r>
            <a:r>
              <a:rPr lang="en-GB" dirty="0"/>
              <a:t>, the king of </a:t>
            </a:r>
            <a:r>
              <a:rPr lang="en-GB" dirty="0" err="1"/>
              <a:t>Ni'i</a:t>
            </a:r>
            <a:r>
              <a:rPr lang="en-GB" dirty="0"/>
              <a:t> . . . - all these kings are servants of my lord. “</a:t>
            </a:r>
            <a:endParaRPr lang="en-GB" b="1" dirty="0"/>
          </a:p>
          <a:p>
            <a:endParaRPr lang="en-US" dirty="0"/>
          </a:p>
        </p:txBody>
      </p:sp>
      <p:pic>
        <p:nvPicPr>
          <p:cNvPr id="4" name="Picture 3" descr="A tattoo on his arm&#10;&#10;Description automatically generated">
            <a:extLst>
              <a:ext uri="{FF2B5EF4-FFF2-40B4-BE49-F238E27FC236}">
                <a16:creationId xmlns:a16="http://schemas.microsoft.com/office/drawing/2014/main" id="{11A5F60E-5D19-8D49-994A-ACF88E668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1" r="2707" b="-2"/>
          <a:stretch/>
        </p:blipFill>
        <p:spPr>
          <a:xfrm>
            <a:off x="2" y="10"/>
            <a:ext cx="40635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2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12C2-6844-534F-9A3E-B6E8A911D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he-IL" sz="2800"/>
              <a:t>וַ֠יִּשְׁלַח חִירָ֨ם </a:t>
            </a:r>
            <a:r>
              <a:rPr lang="he-IL" sz="2800" err="1"/>
              <a:t>מֶֽלֶךְ־צ֤וֹר</a:t>
            </a:r>
            <a:r>
              <a:rPr lang="he-IL" sz="2800"/>
              <a:t> </a:t>
            </a:r>
            <a:r>
              <a:rPr lang="he-IL" sz="2800" err="1"/>
              <a:t>אֶת־עֲבָדָיו</a:t>
            </a:r>
            <a:r>
              <a:rPr lang="he-IL" sz="2800"/>
              <a:t>֙ </a:t>
            </a:r>
            <a:r>
              <a:rPr lang="he-IL" sz="2800" err="1"/>
              <a:t>אֶל־שְׁלֹמֹ֔ה</a:t>
            </a:r>
            <a:r>
              <a:rPr lang="he-IL" sz="2800"/>
              <a:t> כִּ֣י שָׁמַ֔ע כִּ֥י אֹת֛וֹ מָשְׁח֥וּ לְמֶ֖לֶךְ תַּ֣חַת אָבִ֑יהוּ </a:t>
            </a:r>
            <a:r>
              <a:rPr lang="he-IL" sz="2800" b="1"/>
              <a:t>כִּ֣י אֹהֵ֗ב הָיָ֥ה חִירָ֛ם </a:t>
            </a:r>
            <a:r>
              <a:rPr lang="he-IL" sz="2800"/>
              <a:t>לְדָוִ֖ד </a:t>
            </a:r>
            <a:r>
              <a:rPr lang="he-IL" sz="2800" err="1"/>
              <a:t>כָּל־הַיָּמִֽים</a:t>
            </a:r>
            <a:endParaRPr lang="en-US" sz="2800"/>
          </a:p>
        </p:txBody>
      </p:sp>
      <p:pic>
        <p:nvPicPr>
          <p:cNvPr id="6" name="Picture 5" descr="A person standing posing for the camera&#13;&#10;&#13;&#10;Description automatically generated">
            <a:extLst>
              <a:ext uri="{FF2B5EF4-FFF2-40B4-BE49-F238E27FC236}">
                <a16:creationId xmlns:a16="http://schemas.microsoft.com/office/drawing/2014/main" id="{4444605A-7379-0741-802A-A25713718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9" r="-2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F7BB-E436-724F-BD2F-F9B94D85E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/>
              <a:t>King Hiram of Tyre sent his officials to Solomon when he heard that he had been anointed king in place of his father; </a:t>
            </a:r>
            <a:r>
              <a:rPr lang="en-GB" sz="2000" b="1"/>
              <a:t>for Hiram had always been a friend of David</a:t>
            </a:r>
            <a:r>
              <a:rPr lang="en-GB" sz="2000"/>
              <a:t>.</a:t>
            </a:r>
            <a:br>
              <a:rPr lang="en-GB" sz="2000"/>
            </a:br>
            <a:br>
              <a:rPr lang="en-GB" sz="2000"/>
            </a:br>
            <a:r>
              <a:rPr lang="en-GB" sz="2000"/>
              <a:t>(suggested translation: </a:t>
            </a:r>
            <a:r>
              <a:rPr lang="en-GB" sz="2000" b="1"/>
              <a:t>'For Hiram had always been loyal to David</a:t>
            </a:r>
            <a:r>
              <a:rPr lang="en-GB" sz="2000"/>
              <a:t>)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3312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39CBED-773D-CC46-ABF1-282C29DF32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on a rock&#13;&#10;&#13;&#10;Description automatically generated">
            <a:extLst>
              <a:ext uri="{FF2B5EF4-FFF2-40B4-BE49-F238E27FC236}">
                <a16:creationId xmlns:a16="http://schemas.microsoft.com/office/drawing/2014/main" id="{AD54450F-F405-B544-8667-60091F4FA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105" y="-24063"/>
            <a:ext cx="6015789" cy="6906126"/>
          </a:xfrm>
        </p:spPr>
      </p:pic>
    </p:spTree>
    <p:extLst>
      <p:ext uri="{BB962C8B-B14F-4D97-AF65-F5344CB8AC3E}">
        <p14:creationId xmlns:p14="http://schemas.microsoft.com/office/powerpoint/2010/main" val="494193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12C2-6844-534F-9A3E-B6E8A911D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969896" cy="1286160"/>
          </a:xfrm>
        </p:spPr>
        <p:txBody>
          <a:bodyPr anchor="b">
            <a:normAutofit fontScale="90000"/>
          </a:bodyPr>
          <a:lstStyle/>
          <a:p>
            <a:r>
              <a:rPr lang="en-US" i="1" dirty="0"/>
              <a:t>Via </a:t>
            </a:r>
            <a:r>
              <a:rPr lang="en-US" i="1" dirty="0" err="1"/>
              <a:t>Negativa</a:t>
            </a:r>
            <a:r>
              <a:rPr lang="en-US" i="1" dirty="0"/>
              <a:t> – </a:t>
            </a:r>
            <a:r>
              <a:rPr lang="en-US" dirty="0"/>
              <a:t>what Love is NOT</a:t>
            </a:r>
            <a:endParaRPr lang="en-US" i="1" dirty="0"/>
          </a:p>
        </p:txBody>
      </p:sp>
      <p:pic>
        <p:nvPicPr>
          <p:cNvPr id="4" name="Content Placeholder 4" descr="A group of people on a rock&#10;&#10;Description automatically generated">
            <a:extLst>
              <a:ext uri="{FF2B5EF4-FFF2-40B4-BE49-F238E27FC236}">
                <a16:creationId xmlns:a16="http://schemas.microsoft.com/office/drawing/2014/main" id="{06CDCA3C-AE14-CE42-B49B-D0BC94031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97" r="7004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BA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457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12C2-6844-534F-9A3E-B6E8A911D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969896" cy="1286160"/>
          </a:xfrm>
        </p:spPr>
        <p:txBody>
          <a:bodyPr anchor="b">
            <a:normAutofit fontScale="90000"/>
          </a:bodyPr>
          <a:lstStyle/>
          <a:p>
            <a:r>
              <a:rPr lang="en-US" i="1" dirty="0"/>
              <a:t>Via </a:t>
            </a:r>
            <a:r>
              <a:rPr lang="en-US" i="1" dirty="0" err="1"/>
              <a:t>Negativa</a:t>
            </a:r>
            <a:r>
              <a:rPr lang="en-US" i="1" dirty="0"/>
              <a:t> – </a:t>
            </a:r>
            <a:r>
              <a:rPr lang="en-US" dirty="0"/>
              <a:t>what Love is NOT</a:t>
            </a:r>
            <a:endParaRPr lang="en-US" i="1" dirty="0"/>
          </a:p>
        </p:txBody>
      </p:sp>
      <p:pic>
        <p:nvPicPr>
          <p:cNvPr id="4" name="Content Placeholder 4" descr="A group of people on a rock&#10;&#10;Description automatically generated">
            <a:extLst>
              <a:ext uri="{FF2B5EF4-FFF2-40B4-BE49-F238E27FC236}">
                <a16:creationId xmlns:a16="http://schemas.microsoft.com/office/drawing/2014/main" id="{06CDCA3C-AE14-CE42-B49B-D0BC94031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97" r="7004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9B3C4C-E11D-F54A-80BC-129DF7EDB2EC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v.13:  Do not defraud… Do not rob… Pay </a:t>
            </a:r>
            <a:r>
              <a:rPr lang="en-US" sz="2000" i="1" dirty="0" err="1"/>
              <a:t>ontime</a:t>
            </a:r>
            <a:endParaRPr lang="en-US" sz="20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v.14: Do not insult the deaf, nor place stumbling block before the blind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v.15: No unfair decisions… don’t </a:t>
            </a:r>
            <a:r>
              <a:rPr lang="en-US" sz="2000" i="1" dirty="0" err="1"/>
              <a:t>favour</a:t>
            </a:r>
            <a:r>
              <a:rPr lang="en-US" sz="2000" i="1" dirty="0"/>
              <a:t> the poor or show deference to the rich…judge fairly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v.16: Do not deal basely…Do not profit from the blood of your fellow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1" dirty="0"/>
              <a:t>v.17: Do not hate your kinsman…Reprove him but incur no guilt from him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1" dirty="0"/>
              <a:t>v.18: Do not take vengeance nor bear a grudge….</a:t>
            </a:r>
          </a:p>
        </p:txBody>
      </p:sp>
    </p:spTree>
    <p:extLst>
      <p:ext uri="{BB962C8B-B14F-4D97-AF65-F5344CB8AC3E}">
        <p14:creationId xmlns:p14="http://schemas.microsoft.com/office/powerpoint/2010/main" val="296022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&#13;&#10;&#13;&#10;Description automatically generated">
            <a:extLst>
              <a:ext uri="{FF2B5EF4-FFF2-40B4-BE49-F238E27FC236}">
                <a16:creationId xmlns:a16="http://schemas.microsoft.com/office/drawing/2014/main" id="{282C0D89-1E10-A647-A35B-14768A5F0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" r="1395"/>
          <a:stretch/>
        </p:blipFill>
        <p:spPr>
          <a:xfrm>
            <a:off x="1" y="10"/>
            <a:ext cx="11862435" cy="6857990"/>
          </a:xfrm>
          <a:custGeom>
            <a:avLst/>
            <a:gdLst>
              <a:gd name="connsiteX0" fmla="*/ 0 w 11862435"/>
              <a:gd name="connsiteY0" fmla="*/ 0 h 6858000"/>
              <a:gd name="connsiteX1" fmla="*/ 2537458 w 11862435"/>
              <a:gd name="connsiteY1" fmla="*/ 0 h 6858000"/>
              <a:gd name="connsiteX2" fmla="*/ 3074669 w 11862435"/>
              <a:gd name="connsiteY2" fmla="*/ 0 h 6858000"/>
              <a:gd name="connsiteX3" fmla="*/ 3784383 w 11862435"/>
              <a:gd name="connsiteY3" fmla="*/ 0 h 6858000"/>
              <a:gd name="connsiteX4" fmla="*/ 8686282 w 11862435"/>
              <a:gd name="connsiteY4" fmla="*/ 0 h 6858000"/>
              <a:gd name="connsiteX5" fmla="*/ 11862435 w 11862435"/>
              <a:gd name="connsiteY5" fmla="*/ 6857999 h 6858000"/>
              <a:gd name="connsiteX6" fmla="*/ 5896483 w 11862435"/>
              <a:gd name="connsiteY6" fmla="*/ 6857999 h 6858000"/>
              <a:gd name="connsiteX7" fmla="*/ 5896483 w 11862435"/>
              <a:gd name="connsiteY7" fmla="*/ 6858000 h 6858000"/>
              <a:gd name="connsiteX8" fmla="*/ 3074669 w 11862435"/>
              <a:gd name="connsiteY8" fmla="*/ 6858000 h 6858000"/>
              <a:gd name="connsiteX9" fmla="*/ 2537458 w 11862435"/>
              <a:gd name="connsiteY9" fmla="*/ 6858000 h 6858000"/>
              <a:gd name="connsiteX10" fmla="*/ 0 w 1186243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2435" h="6858000">
                <a:moveTo>
                  <a:pt x="0" y="0"/>
                </a:moveTo>
                <a:lnTo>
                  <a:pt x="2537458" y="0"/>
                </a:lnTo>
                <a:lnTo>
                  <a:pt x="3074669" y="0"/>
                </a:lnTo>
                <a:lnTo>
                  <a:pt x="3784383" y="0"/>
                </a:lnTo>
                <a:lnTo>
                  <a:pt x="8686282" y="0"/>
                </a:lnTo>
                <a:lnTo>
                  <a:pt x="11862435" y="6857999"/>
                </a:lnTo>
                <a:lnTo>
                  <a:pt x="5896483" y="6857999"/>
                </a:lnTo>
                <a:lnTo>
                  <a:pt x="5896483" y="6858000"/>
                </a:lnTo>
                <a:lnTo>
                  <a:pt x="3074669" y="6858000"/>
                </a:lnTo>
                <a:lnTo>
                  <a:pt x="25374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D1609B-102A-4C77-86A2-ACB29FB9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839950" y="0"/>
            <a:ext cx="4352050" cy="6858478"/>
          </a:xfrm>
          <a:custGeom>
            <a:avLst/>
            <a:gdLst>
              <a:gd name="connsiteX0" fmla="*/ 4352050 w 4352050"/>
              <a:gd name="connsiteY0" fmla="*/ 6858478 h 6858478"/>
              <a:gd name="connsiteX1" fmla="*/ 0 w 4352050"/>
              <a:gd name="connsiteY1" fmla="*/ 6858478 h 6858478"/>
              <a:gd name="connsiteX2" fmla="*/ 0 w 4352050"/>
              <a:gd name="connsiteY2" fmla="*/ 0 h 6858478"/>
              <a:gd name="connsiteX3" fmla="*/ 103870 w 4352050"/>
              <a:gd name="connsiteY3" fmla="*/ 0 h 6858478"/>
              <a:gd name="connsiteX4" fmla="*/ 1170098 w 4352050"/>
              <a:gd name="connsiteY4" fmla="*/ 0 h 6858478"/>
              <a:gd name="connsiteX5" fmla="*/ 1175675 w 435205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050" h="6858478">
                <a:moveTo>
                  <a:pt x="4352050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103870" y="0"/>
                </a:lnTo>
                <a:lnTo>
                  <a:pt x="1170098" y="0"/>
                </a:lnTo>
                <a:lnTo>
                  <a:pt x="117567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51F706-C94E-46D4-BAAE-BAFD1AD97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8667950" y="0"/>
            <a:ext cx="3524051" cy="6858478"/>
          </a:xfrm>
          <a:custGeom>
            <a:avLst/>
            <a:gdLst>
              <a:gd name="connsiteX0" fmla="*/ 3524051 w 3524051"/>
              <a:gd name="connsiteY0" fmla="*/ 6858478 h 6858478"/>
              <a:gd name="connsiteX1" fmla="*/ 0 w 3524051"/>
              <a:gd name="connsiteY1" fmla="*/ 6858478 h 6858478"/>
              <a:gd name="connsiteX2" fmla="*/ 0 w 3524051"/>
              <a:gd name="connsiteY2" fmla="*/ 0 h 6858478"/>
              <a:gd name="connsiteX3" fmla="*/ 342099 w 3524051"/>
              <a:gd name="connsiteY3" fmla="*/ 0 h 6858478"/>
              <a:gd name="connsiteX4" fmla="*/ 347676 w 3524051"/>
              <a:gd name="connsiteY4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051" h="6858478">
                <a:moveTo>
                  <a:pt x="3524051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342099" y="0"/>
                </a:lnTo>
                <a:lnTo>
                  <a:pt x="3476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97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uilding&#10;&#10;Description automatically generated">
            <a:extLst>
              <a:ext uri="{FF2B5EF4-FFF2-40B4-BE49-F238E27FC236}">
                <a16:creationId xmlns:a16="http://schemas.microsoft.com/office/drawing/2014/main" id="{A45A67D9-1163-654C-9166-447C8E4F0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43" r="3142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053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9D68569-54BF-934F-939B-25ECF0CCABD2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“That which is hateful to you, do not do unto others. All the rest is commentary. Go study! “ </a:t>
            </a:r>
            <a:br>
              <a:rPr lang="en-US" sz="2000" dirty="0"/>
            </a:br>
            <a:r>
              <a:rPr lang="en-US" sz="2000" i="1" dirty="0"/>
              <a:t>Hillel (c.100 BCE), BT Shabbat 31a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"See thou never do to another what thou wouldst hate to have done to thee by another."</a:t>
            </a:r>
            <a:r>
              <a:rPr lang="en-GB" sz="2400" b="1" dirty="0"/>
              <a:t> </a:t>
            </a:r>
            <a:br>
              <a:rPr lang="en-GB" b="1" dirty="0"/>
            </a:br>
            <a:r>
              <a:rPr lang="en-GB" sz="2000" i="1" dirty="0"/>
              <a:t>Apocryphal Book of Tobit (Qumran) 4.16 (~200 BCE)</a:t>
            </a:r>
            <a:br>
              <a:rPr lang="en-GB" sz="2000" i="1" dirty="0"/>
            </a:br>
            <a:endParaRPr lang="en-US" sz="2000" i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2AEF78-258F-6044-AA5C-993C189A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Love in Second Temple Times:</a:t>
            </a:r>
            <a:br>
              <a:rPr lang="en-US" dirty="0"/>
            </a:br>
            <a:r>
              <a:rPr lang="en-US" dirty="0"/>
              <a:t>The </a:t>
            </a:r>
            <a:r>
              <a:rPr lang="en-US" i="1" dirty="0"/>
              <a:t>Via </a:t>
            </a:r>
            <a:r>
              <a:rPr lang="en-US" i="1" dirty="0" err="1"/>
              <a:t>Negativa</a:t>
            </a:r>
            <a:r>
              <a:rPr lang="en-US" i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7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E310FF-182C-5C40-B68E-72189CC6E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62" b="91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35CAAB-7B8D-5041-8E94-792B5F364887}"/>
              </a:ext>
            </a:extLst>
          </p:cNvPr>
          <p:cNvSpPr/>
          <p:nvPr/>
        </p:nvSpPr>
        <p:spPr>
          <a:xfrm>
            <a:off x="7331242" y="4074695"/>
            <a:ext cx="4058653" cy="14758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91782-89F4-E34E-BB08-BD4E19FB7150}"/>
              </a:ext>
            </a:extLst>
          </p:cNvPr>
          <p:cNvSpPr txBox="1"/>
          <p:nvPr/>
        </p:nvSpPr>
        <p:spPr>
          <a:xfrm>
            <a:off x="518160" y="6187440"/>
            <a:ext cx="516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Testament, Matthew 7:12</a:t>
            </a:r>
          </a:p>
        </p:txBody>
      </p:sp>
    </p:spTree>
    <p:extLst>
      <p:ext uri="{BB962C8B-B14F-4D97-AF65-F5344CB8AC3E}">
        <p14:creationId xmlns:p14="http://schemas.microsoft.com/office/powerpoint/2010/main" val="2029719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F65EE05-DB38-BE49-AFA6-F3265524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Summary so far</a:t>
            </a:r>
          </a:p>
        </p:txBody>
      </p:sp>
      <p:pic>
        <p:nvPicPr>
          <p:cNvPr id="9" name="Picture 8" descr="A large building&#10;&#10;Description automatically generated">
            <a:extLst>
              <a:ext uri="{FF2B5EF4-FFF2-40B4-BE49-F238E27FC236}">
                <a16:creationId xmlns:a16="http://schemas.microsoft.com/office/drawing/2014/main" id="{4102F653-873B-5E41-96CC-FDDDF2CE7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43" r="3142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053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96AAC2-EACE-0E4B-B76B-EA79F63D4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229854"/>
            <a:ext cx="6586489" cy="378541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b="1" dirty="0"/>
              <a:t>Torah</a:t>
            </a:r>
          </a:p>
          <a:p>
            <a:r>
              <a:rPr lang="en-US" sz="2400" dirty="0"/>
              <a:t>Love is Covenantal</a:t>
            </a:r>
          </a:p>
          <a:p>
            <a:r>
              <a:rPr lang="en-US" sz="2400" dirty="0"/>
              <a:t>Entered into by the ‘Assembly of Israel’</a:t>
            </a:r>
          </a:p>
          <a:p>
            <a:r>
              <a:rPr lang="en-US" sz="2400" dirty="0"/>
              <a:t>Your ‘neighbor’ is your peer in the Assembly</a:t>
            </a:r>
          </a:p>
          <a:p>
            <a:r>
              <a:rPr lang="en-US" sz="2400" dirty="0"/>
              <a:t>Covenant is to act benevolently and beneficently</a:t>
            </a:r>
          </a:p>
          <a:p>
            <a:pPr marL="0"/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Second temple</a:t>
            </a:r>
          </a:p>
          <a:p>
            <a:r>
              <a:rPr lang="en-US" sz="2400" dirty="0"/>
              <a:t>Love is Morality</a:t>
            </a:r>
          </a:p>
          <a:p>
            <a:r>
              <a:rPr lang="en-US" sz="2400" dirty="0"/>
              <a:t>Self-love is gold standard </a:t>
            </a:r>
          </a:p>
          <a:p>
            <a:r>
              <a:rPr lang="en-US" sz="2400" dirty="0"/>
              <a:t>Love is what is </a:t>
            </a:r>
            <a:r>
              <a:rPr lang="en-US" sz="2400" b="1" i="1" dirty="0"/>
              <a:t>not hateful, vengeful etc.</a:t>
            </a: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83F8E8-C3C9-7246-8C6A-0988D58E190C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501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256954-01E4-9E4B-B667-07A5DC568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36" y="609599"/>
            <a:ext cx="12189708" cy="56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oup of men posing for a photo&#10;&#10;Description automatically generated">
            <a:extLst>
              <a:ext uri="{FF2B5EF4-FFF2-40B4-BE49-F238E27FC236}">
                <a16:creationId xmlns:a16="http://schemas.microsoft.com/office/drawing/2014/main" id="{F6062A73-C516-7D41-8BB9-492B27A78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46" b="1"/>
          <a:stretch/>
        </p:blipFill>
        <p:spPr>
          <a:xfrm flipH="1">
            <a:off x="0" y="10"/>
            <a:ext cx="12192000" cy="68579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83F8E8-C3C9-7246-8C6A-0988D58E190C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5D1610-BD74-F747-9971-2A78E77BD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28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62551F6-5B6C-8747-8DD3-36BFBEA29FBC}"/>
              </a:ext>
            </a:extLst>
          </p:cNvPr>
          <p:cNvSpPr txBox="1">
            <a:spLocks/>
          </p:cNvSpPr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dirty="0"/>
              <a:t>Mishnah: A new form of Jewish Identity</a:t>
            </a:r>
          </a:p>
        </p:txBody>
      </p:sp>
      <p:pic>
        <p:nvPicPr>
          <p:cNvPr id="7" name="Content Placeholder 6" descr="A group of men posing for a photo&#10;&#10;Description automatically generated">
            <a:extLst>
              <a:ext uri="{FF2B5EF4-FFF2-40B4-BE49-F238E27FC236}">
                <a16:creationId xmlns:a16="http://schemas.microsoft.com/office/drawing/2014/main" id="{F6062A73-C516-7D41-8BB9-492B27A78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80" r="34289" b="1"/>
          <a:stretch/>
        </p:blipFill>
        <p:spPr>
          <a:xfrm flipH="1"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16B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A3F2AE8-DEFB-8F47-839D-CBE93BC7AE07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Jerusalem Temple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 Yavneh</a:t>
            </a:r>
          </a:p>
          <a:p>
            <a:r>
              <a:rPr lang="en-US" dirty="0"/>
              <a:t>Sacrifice </a:t>
            </a:r>
            <a:r>
              <a:rPr lang="en-US" dirty="0">
                <a:sym typeface="Wingdings" pitchFamily="2" charset="2"/>
              </a:rPr>
              <a:t> Prayer</a:t>
            </a:r>
          </a:p>
          <a:p>
            <a:r>
              <a:rPr lang="en-US" dirty="0">
                <a:sym typeface="Wingdings" pitchFamily="2" charset="2"/>
              </a:rPr>
              <a:t>Priests  Rabbis</a:t>
            </a:r>
          </a:p>
          <a:p>
            <a:r>
              <a:rPr lang="en-US" dirty="0">
                <a:sym typeface="Wingdings" pitchFamily="2" charset="2"/>
              </a:rPr>
              <a:t>Geography  </a:t>
            </a:r>
            <a:r>
              <a:rPr lang="en-US" dirty="0" err="1">
                <a:sym typeface="Wingdings" pitchFamily="2" charset="2"/>
              </a:rPr>
              <a:t>Halachah</a:t>
            </a:r>
            <a:endParaRPr lang="en-US" dirty="0"/>
          </a:p>
          <a:p>
            <a:endParaRPr lang="en-US" sz="2000" dirty="0"/>
          </a:p>
          <a:p>
            <a:pPr lvl="1"/>
            <a:endParaRPr lang="en-US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83F8E8-C3C9-7246-8C6A-0988D58E190C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6041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text on a white background&#13;&#10;&#13;&#10;Description automatically generated">
            <a:extLst>
              <a:ext uri="{FF2B5EF4-FFF2-40B4-BE49-F238E27FC236}">
                <a16:creationId xmlns:a16="http://schemas.microsoft.com/office/drawing/2014/main" id="{0E58F460-54E3-8B4D-A65E-E609A1F5D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31" r="2160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66C6DCB-88D3-2B4B-AD16-09F815E83E06}"/>
              </a:ext>
            </a:extLst>
          </p:cNvPr>
          <p:cNvSpPr txBox="1">
            <a:spLocks/>
          </p:cNvSpPr>
          <p:nvPr/>
        </p:nvSpPr>
        <p:spPr>
          <a:xfrm>
            <a:off x="4965430" y="629268"/>
            <a:ext cx="6215917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Akiva v. Ben Azzai debate 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A1AE01B-1977-0F40-969D-E38E47196237}"/>
              </a:ext>
            </a:extLst>
          </p:cNvPr>
          <p:cNvSpPr txBox="1">
            <a:spLocks/>
          </p:cNvSpPr>
          <p:nvPr/>
        </p:nvSpPr>
        <p:spPr>
          <a:xfrm>
            <a:off x="4965700" y="2225040"/>
            <a:ext cx="6586538" cy="319164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chemeClr val="accent1"/>
                </a:solidFill>
              </a:rPr>
              <a:t>Sifra</a:t>
            </a:r>
            <a:r>
              <a:rPr lang="en-US" b="1" dirty="0"/>
              <a:t> </a:t>
            </a:r>
            <a:r>
              <a:rPr lang="en-US" dirty="0"/>
              <a:t>c250-300 CE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Genesis Rabbah </a:t>
            </a:r>
            <a:r>
              <a:rPr lang="en-US" dirty="0"/>
              <a:t>c300-350 CE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Jerusalem Talmud </a:t>
            </a:r>
            <a:r>
              <a:rPr lang="en-US" dirty="0"/>
              <a:t>c400-450 CE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New Testament</a:t>
            </a:r>
            <a:r>
              <a:rPr lang="en-US" dirty="0"/>
              <a:t>: Matthew  22:33-37</a:t>
            </a:r>
          </a:p>
        </p:txBody>
      </p:sp>
    </p:spTree>
    <p:extLst>
      <p:ext uri="{BB962C8B-B14F-4D97-AF65-F5344CB8AC3E}">
        <p14:creationId xmlns:p14="http://schemas.microsoft.com/office/powerpoint/2010/main" val="4272884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12C2-6844-534F-9A3E-B6E8A911D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The Greatest Principle of Torah</a:t>
            </a:r>
          </a:p>
        </p:txBody>
      </p:sp>
      <p:pic>
        <p:nvPicPr>
          <p:cNvPr id="7" name="Picture 6" descr="A close up of text on a white background&#13;&#10;&#13;&#10;Description automatically generated">
            <a:extLst>
              <a:ext uri="{FF2B5EF4-FFF2-40B4-BE49-F238E27FC236}">
                <a16:creationId xmlns:a16="http://schemas.microsoft.com/office/drawing/2014/main" id="{0E58F460-54E3-8B4D-A65E-E609A1F5D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31" r="2160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7A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F7BB-E436-724F-BD2F-F9B94D85E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GB" i="1" dirty="0">
                <a:solidFill>
                  <a:schemeClr val="accent1"/>
                </a:solidFill>
              </a:rPr>
              <a:t>”And you shall love your neighbour as yourself.” </a:t>
            </a:r>
            <a:r>
              <a:rPr lang="en-GB" dirty="0"/>
              <a:t>Rabbi Akiva says: ‘This is an all-embracing principle in the Torah’.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/>
              <a:t>Ben Azzai says: </a:t>
            </a:r>
            <a:r>
              <a:rPr lang="en-GB" dirty="0">
                <a:solidFill>
                  <a:schemeClr val="accent1"/>
                </a:solidFill>
              </a:rPr>
              <a:t>‘</a:t>
            </a:r>
            <a:r>
              <a:rPr lang="en-GB" i="1" dirty="0">
                <a:solidFill>
                  <a:schemeClr val="accent1"/>
                </a:solidFill>
              </a:rPr>
              <a:t>"This is the numeration of the generations of Adam</a:t>
            </a:r>
            <a:r>
              <a:rPr lang="en-GB" baseline="30000" dirty="0">
                <a:solidFill>
                  <a:schemeClr val="accent1"/>
                </a:solidFill>
              </a:rPr>
              <a:t>1</a:t>
            </a:r>
            <a:r>
              <a:rPr lang="en-GB" i="1" dirty="0">
                <a:solidFill>
                  <a:schemeClr val="accent1"/>
                </a:solidFill>
              </a:rPr>
              <a:t>"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/>
              <a:t>— This is an even greater principle.’</a:t>
            </a:r>
            <a:endParaRPr lang="en-US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E76BFA-241D-484B-B3C0-5454E286880A}"/>
              </a:ext>
            </a:extLst>
          </p:cNvPr>
          <p:cNvSpPr txBox="1"/>
          <p:nvPr/>
        </p:nvSpPr>
        <p:spPr>
          <a:xfrm>
            <a:off x="4965430" y="6228732"/>
            <a:ext cx="536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Genesis 5.1</a:t>
            </a:r>
          </a:p>
        </p:txBody>
      </p:sp>
    </p:spTree>
    <p:extLst>
      <p:ext uri="{BB962C8B-B14F-4D97-AF65-F5344CB8AC3E}">
        <p14:creationId xmlns:p14="http://schemas.microsoft.com/office/powerpoint/2010/main" val="3170453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9BBA86-21B8-B146-99F5-968A56628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0877" y="520225"/>
            <a:ext cx="4695873" cy="2171841"/>
          </a:xfrm>
          <a:prstGeom prst="rect">
            <a:avLst/>
          </a:prstGeom>
        </p:spPr>
      </p:pic>
      <p:pic>
        <p:nvPicPr>
          <p:cNvPr id="13" name="Picture 12" descr="A close up of text on a white background&#13;&#10;&#13;&#10;Description automatically generated">
            <a:extLst>
              <a:ext uri="{FF2B5EF4-FFF2-40B4-BE49-F238E27FC236}">
                <a16:creationId xmlns:a16="http://schemas.microsoft.com/office/drawing/2014/main" id="{C8A9F9C3-E796-8341-A577-D36C19464A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31" r="21605"/>
          <a:stretch/>
        </p:blipFill>
        <p:spPr>
          <a:xfrm>
            <a:off x="643467" y="10"/>
            <a:ext cx="4635571" cy="6857990"/>
          </a:xfrm>
          <a:prstGeom prst="rect">
            <a:avLst/>
          </a:prstGeom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D2F417-2226-9F4E-85E5-D456BF590A73}"/>
              </a:ext>
            </a:extLst>
          </p:cNvPr>
          <p:cNvSpPr txBox="1"/>
          <p:nvPr/>
        </p:nvSpPr>
        <p:spPr>
          <a:xfrm>
            <a:off x="6096000" y="5676378"/>
            <a:ext cx="2165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UNIVERSALISM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519CB4-EE2C-254A-8B79-29BD2B5859DB}"/>
              </a:ext>
            </a:extLst>
          </p:cNvPr>
          <p:cNvSpPr txBox="1"/>
          <p:nvPr/>
        </p:nvSpPr>
        <p:spPr>
          <a:xfrm>
            <a:off x="9207965" y="5676378"/>
            <a:ext cx="2165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PARTICULARISM</a:t>
            </a:r>
          </a:p>
        </p:txBody>
      </p:sp>
      <p:pic>
        <p:nvPicPr>
          <p:cNvPr id="20" name="Picture 19" descr="A picture containing clipart&#13;&#10;&#13;&#10;Description automatically generated">
            <a:extLst>
              <a:ext uri="{FF2B5EF4-FFF2-40B4-BE49-F238E27FC236}">
                <a16:creationId xmlns:a16="http://schemas.microsoft.com/office/drawing/2014/main" id="{4D8D3FEC-570B-1A4E-BE87-D4F7B28765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32"/>
          <a:stretch/>
        </p:blipFill>
        <p:spPr>
          <a:xfrm>
            <a:off x="6398043" y="4247368"/>
            <a:ext cx="1561598" cy="14290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260180-C3A9-D74F-BAFE-40F77F2DF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7700" y="4204014"/>
            <a:ext cx="1606215" cy="147236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D23630-B91A-F44A-BE84-D118A40D1BBF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7887618" y="4940196"/>
            <a:ext cx="1600082" cy="21678"/>
          </a:xfrm>
          <a:prstGeom prst="straightConnector1">
            <a:avLst/>
          </a:prstGeom>
          <a:ln w="1270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5A3B92-7D0A-C548-B092-02973B4DA54F}"/>
              </a:ext>
            </a:extLst>
          </p:cNvPr>
          <p:cNvCxnSpPr/>
          <p:nvPr/>
        </p:nvCxnSpPr>
        <p:spPr>
          <a:xfrm>
            <a:off x="5630779" y="0"/>
            <a:ext cx="0" cy="68580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5E2811-04AF-AE42-9F39-37A791B5FCCD}"/>
              </a:ext>
            </a:extLst>
          </p:cNvPr>
          <p:cNvCxnSpPr/>
          <p:nvPr/>
        </p:nvCxnSpPr>
        <p:spPr>
          <a:xfrm>
            <a:off x="5614737" y="3509210"/>
            <a:ext cx="657726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19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9BBA86-21B8-B146-99F5-968A56628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2336" y="90759"/>
            <a:ext cx="1776904" cy="821818"/>
          </a:xfrm>
          <a:prstGeom prst="rect">
            <a:avLst/>
          </a:prstGeom>
        </p:spPr>
      </p:pic>
      <p:pic>
        <p:nvPicPr>
          <p:cNvPr id="13" name="Picture 12" descr="A close up of text on a white background&#13;&#10;&#13;&#10;Description automatically generated">
            <a:extLst>
              <a:ext uri="{FF2B5EF4-FFF2-40B4-BE49-F238E27FC236}">
                <a16:creationId xmlns:a16="http://schemas.microsoft.com/office/drawing/2014/main" id="{C8A9F9C3-E796-8341-A577-D36C19464A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31" r="21605"/>
          <a:stretch/>
        </p:blipFill>
        <p:spPr>
          <a:xfrm>
            <a:off x="643467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5A3B92-7D0A-C548-B092-02973B4DA54F}"/>
              </a:ext>
            </a:extLst>
          </p:cNvPr>
          <p:cNvCxnSpPr/>
          <p:nvPr/>
        </p:nvCxnSpPr>
        <p:spPr>
          <a:xfrm>
            <a:off x="5630779" y="0"/>
            <a:ext cx="0" cy="68580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5E2811-04AF-AE42-9F39-37A791B5FCCD}"/>
              </a:ext>
            </a:extLst>
          </p:cNvPr>
          <p:cNvCxnSpPr/>
          <p:nvPr/>
        </p:nvCxnSpPr>
        <p:spPr>
          <a:xfrm>
            <a:off x="5614737" y="3509210"/>
            <a:ext cx="657726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712B715-7E35-A845-8E0E-01422C7052A0}"/>
              </a:ext>
            </a:extLst>
          </p:cNvPr>
          <p:cNvSpPr txBox="1"/>
          <p:nvPr/>
        </p:nvSpPr>
        <p:spPr>
          <a:xfrm>
            <a:off x="5782336" y="1074821"/>
            <a:ext cx="6965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Love is as important for Jews as Christians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Torah &amp; Torah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Security and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NOT shame, pain, destruction, humiliation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983EB-A1AE-CE44-8F2C-3F106D0C2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336" y="3618950"/>
            <a:ext cx="2451092" cy="9461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BF37E5-EB23-A642-8D73-F3A36FED9227}"/>
              </a:ext>
            </a:extLst>
          </p:cNvPr>
          <p:cNvSpPr txBox="1"/>
          <p:nvPr/>
        </p:nvSpPr>
        <p:spPr>
          <a:xfrm>
            <a:off x="5782336" y="4565097"/>
            <a:ext cx="6249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Love 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makes Torah rewarding in this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Jews as ‘one body, one soul’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But also </a:t>
            </a:r>
            <a:r>
              <a:rPr lang="en-US" sz="2400" dirty="0"/>
              <a:t>= moral behavior for all humanity</a:t>
            </a:r>
          </a:p>
        </p:txBody>
      </p:sp>
    </p:spTree>
    <p:extLst>
      <p:ext uri="{BB962C8B-B14F-4D97-AF65-F5344CB8AC3E}">
        <p14:creationId xmlns:p14="http://schemas.microsoft.com/office/powerpoint/2010/main" val="3139327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712C2-6844-534F-9A3E-B6E8A911D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20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Century</a:t>
            </a:r>
          </a:p>
        </p:txBody>
      </p:sp>
      <p:pic>
        <p:nvPicPr>
          <p:cNvPr id="5" name="Picture 4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0136693C-8710-3241-A54C-C749A8E58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41" y="478232"/>
            <a:ext cx="1832420" cy="278990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2D3DC1E-C338-CD45-B921-E29768C90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51" y="3589867"/>
            <a:ext cx="3657599" cy="2788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E4D1DB-D67F-A441-9649-418ADEA5DC73}"/>
              </a:ext>
            </a:extLst>
          </p:cNvPr>
          <p:cNvSpPr txBox="1"/>
          <p:nvPr/>
        </p:nvSpPr>
        <p:spPr>
          <a:xfrm>
            <a:off x="5297762" y="2799889"/>
            <a:ext cx="5747187" cy="2987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Franz Rosenzweig (1886-1929)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&amp; Emmanuel Levinas (1906-1995)</a:t>
            </a:r>
          </a:p>
        </p:txBody>
      </p:sp>
    </p:spTree>
    <p:extLst>
      <p:ext uri="{BB962C8B-B14F-4D97-AF65-F5344CB8AC3E}">
        <p14:creationId xmlns:p14="http://schemas.microsoft.com/office/powerpoint/2010/main" val="341566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240518-810E-7D46-AA59-70A73446D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Love in Rosenzweig</a:t>
            </a:r>
          </a:p>
        </p:txBody>
      </p:sp>
      <p:pic>
        <p:nvPicPr>
          <p:cNvPr id="4" name="Picture 3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56B7241B-F5AD-2D44-A0B3-0BA8AEABB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5774FB-6394-7F41-918A-A48912122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Love comes from God</a:t>
            </a:r>
          </a:p>
          <a:p>
            <a:r>
              <a:rPr lang="en-US" sz="2000"/>
              <a:t>Explains Existential Pain &amp; Anxiety</a:t>
            </a:r>
          </a:p>
          <a:p>
            <a:r>
              <a:rPr lang="en-US" sz="2000"/>
              <a:t>Immanent Love is in Community</a:t>
            </a:r>
          </a:p>
          <a:p>
            <a:r>
              <a:rPr lang="en-US" sz="2000"/>
              <a:t>Love is the meaning of life</a:t>
            </a:r>
          </a:p>
        </p:txBody>
      </p:sp>
    </p:spTree>
    <p:extLst>
      <p:ext uri="{BB962C8B-B14F-4D97-AF65-F5344CB8AC3E}">
        <p14:creationId xmlns:p14="http://schemas.microsoft.com/office/powerpoint/2010/main" val="3267225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F39F-73C7-7D41-9DCA-82FE21FA0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i="1" dirty="0"/>
              <a:t>“</a:t>
            </a:r>
            <a:r>
              <a:rPr lang="en-US" dirty="0"/>
              <a:t>Only a Lover can command one to Love”</a:t>
            </a:r>
            <a:endParaRPr lang="en-US" i="1" dirty="0"/>
          </a:p>
        </p:txBody>
      </p:sp>
      <p:pic>
        <p:nvPicPr>
          <p:cNvPr id="6" name="Picture 5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1DFAA488-CD9A-FC4C-B6E5-B8EDC3D21F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283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C6A9047-4559-F342-9518-02385500C950}"/>
              </a:ext>
            </a:extLst>
          </p:cNvPr>
          <p:cNvGrpSpPr/>
          <p:nvPr/>
        </p:nvGrpSpPr>
        <p:grpSpPr>
          <a:xfrm>
            <a:off x="5360196" y="2055833"/>
            <a:ext cx="5796957" cy="4030920"/>
            <a:chOff x="5405159" y="2680673"/>
            <a:chExt cx="5796957" cy="4030920"/>
          </a:xfrm>
        </p:grpSpPr>
        <p:sp>
          <p:nvSpPr>
            <p:cNvPr id="7" name="Donut 6">
              <a:extLst>
                <a:ext uri="{FF2B5EF4-FFF2-40B4-BE49-F238E27FC236}">
                  <a16:creationId xmlns:a16="http://schemas.microsoft.com/office/drawing/2014/main" id="{3F2D5BB7-8828-4E4F-983A-A52E7BDA19BC}"/>
                </a:ext>
              </a:extLst>
            </p:cNvPr>
            <p:cNvSpPr/>
            <p:nvPr/>
          </p:nvSpPr>
          <p:spPr>
            <a:xfrm>
              <a:off x="6463940" y="3201405"/>
              <a:ext cx="3510188" cy="3510188"/>
            </a:xfrm>
            <a:prstGeom prst="donut">
              <a:avLst>
                <a:gd name="adj" fmla="val 89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A06A25-4E26-4849-9BA4-542E0921071F}"/>
                </a:ext>
              </a:extLst>
            </p:cNvPr>
            <p:cNvSpPr txBox="1"/>
            <p:nvPr/>
          </p:nvSpPr>
          <p:spPr>
            <a:xfrm>
              <a:off x="6928760" y="2926080"/>
              <a:ext cx="1255119" cy="120032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Love me! With all your heart!</a:t>
              </a:r>
              <a:br>
                <a:rPr lang="en-US" dirty="0"/>
              </a:br>
              <a:r>
                <a:rPr lang="en-US" sz="900" dirty="0"/>
                <a:t>(Deuteronomy 6:8)</a:t>
              </a:r>
              <a:r>
                <a:rPr lang="en-US" dirty="0"/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D4077C-65C1-DA47-91F5-E2059B7F3CA5}"/>
                </a:ext>
              </a:extLst>
            </p:cNvPr>
            <p:cNvSpPr txBox="1"/>
            <p:nvPr/>
          </p:nvSpPr>
          <p:spPr>
            <a:xfrm>
              <a:off x="5673641" y="4342408"/>
              <a:ext cx="1580599" cy="64633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Self becomes ‘Soul’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C0E4AA-2804-9D46-9F79-34D499B21826}"/>
                </a:ext>
              </a:extLst>
            </p:cNvPr>
            <p:cNvSpPr txBox="1"/>
            <p:nvPr/>
          </p:nvSpPr>
          <p:spPr>
            <a:xfrm>
              <a:off x="6463940" y="5228967"/>
              <a:ext cx="2085700" cy="120032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Soul’s love for (God) is unrequited and painful</a:t>
              </a:r>
            </a:p>
            <a:p>
              <a:r>
                <a:rPr lang="en-US" sz="1050" dirty="0"/>
                <a:t>(Song of Songs)</a:t>
              </a:r>
              <a:r>
                <a:rPr lang="en-US" dirty="0"/>
                <a:t>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BFE154-36D1-6F4A-8FA8-7158C57ACD4F}"/>
                </a:ext>
              </a:extLst>
            </p:cNvPr>
            <p:cNvSpPr txBox="1"/>
            <p:nvPr/>
          </p:nvSpPr>
          <p:spPr>
            <a:xfrm>
              <a:off x="9084769" y="4765516"/>
              <a:ext cx="1903271" cy="120032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Soul fears loss of God’s love and experiences anxiety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A80834-1CCC-7043-8E26-409F02F13D97}"/>
                </a:ext>
              </a:extLst>
            </p:cNvPr>
            <p:cNvSpPr txBox="1"/>
            <p:nvPr/>
          </p:nvSpPr>
          <p:spPr>
            <a:xfrm>
              <a:off x="8746355" y="3287236"/>
              <a:ext cx="1903271" cy="120032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Soul finds answer: God’s love is found via loving other people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E26FFE5-5167-484B-BE7F-D6120C5B89FA}"/>
                </a:ext>
              </a:extLst>
            </p:cNvPr>
            <p:cNvSpPr/>
            <p:nvPr/>
          </p:nvSpPr>
          <p:spPr>
            <a:xfrm>
              <a:off x="6652873" y="2680673"/>
              <a:ext cx="338414" cy="338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3A4ECC-D9D4-E44B-9AAF-328EBC284FEF}"/>
                </a:ext>
              </a:extLst>
            </p:cNvPr>
            <p:cNvSpPr/>
            <p:nvPr/>
          </p:nvSpPr>
          <p:spPr>
            <a:xfrm>
              <a:off x="5405159" y="4122243"/>
              <a:ext cx="338414" cy="338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ACDD221-F4C6-234C-99FD-171853E72BF5}"/>
                </a:ext>
              </a:extLst>
            </p:cNvPr>
            <p:cNvSpPr/>
            <p:nvPr/>
          </p:nvSpPr>
          <p:spPr>
            <a:xfrm>
              <a:off x="6235126" y="5001850"/>
              <a:ext cx="338414" cy="338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A4F3783-259B-B44C-BEAA-1A7C5E973139}"/>
                </a:ext>
              </a:extLst>
            </p:cNvPr>
            <p:cNvSpPr/>
            <p:nvPr/>
          </p:nvSpPr>
          <p:spPr>
            <a:xfrm>
              <a:off x="10525288" y="3082119"/>
              <a:ext cx="338414" cy="338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5317D20-B5F3-EC4D-A36B-11AB41437FB7}"/>
                </a:ext>
              </a:extLst>
            </p:cNvPr>
            <p:cNvSpPr/>
            <p:nvPr/>
          </p:nvSpPr>
          <p:spPr>
            <a:xfrm>
              <a:off x="10863702" y="4578169"/>
              <a:ext cx="338414" cy="338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9821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F39F-73C7-7D41-9DCA-82FE21FA0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GB" dirty="0"/>
              <a:t>The neighbour-to-be-loved is whatever object is present ‘at the precise moment of love’</a:t>
            </a:r>
            <a:endParaRPr lang="en-US" i="1" dirty="0"/>
          </a:p>
        </p:txBody>
      </p:sp>
      <p:pic>
        <p:nvPicPr>
          <p:cNvPr id="6" name="Picture 5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1DFAA488-CD9A-FC4C-B6E5-B8EDC3D21F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283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0894A2-CEC6-DF45-B324-883F66FFB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447" y="2148057"/>
            <a:ext cx="6153313" cy="4709943"/>
          </a:xfrm>
          <a:prstGeom prst="rect">
            <a:avLst/>
          </a:prstGeom>
        </p:spPr>
      </p:pic>
      <p:sp>
        <p:nvSpPr>
          <p:cNvPr id="22" name="Smiley Face 21">
            <a:extLst>
              <a:ext uri="{FF2B5EF4-FFF2-40B4-BE49-F238E27FC236}">
                <a16:creationId xmlns:a16="http://schemas.microsoft.com/office/drawing/2014/main" id="{75D15441-9D19-D945-BA13-7B8925850A0E}"/>
              </a:ext>
            </a:extLst>
          </p:cNvPr>
          <p:cNvSpPr/>
          <p:nvPr/>
        </p:nvSpPr>
        <p:spPr>
          <a:xfrm>
            <a:off x="7534285" y="3120937"/>
            <a:ext cx="2647987" cy="2647987"/>
          </a:xfrm>
          <a:prstGeom prst="smileyFace">
            <a:avLst/>
          </a:prstGeom>
          <a:solidFill>
            <a:schemeClr val="bg1">
              <a:alpha val="6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7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942ABE-2491-1E43-955A-F27A1383DB5C}"/>
              </a:ext>
            </a:extLst>
          </p:cNvPr>
          <p:cNvCxnSpPr/>
          <p:nvPr/>
        </p:nvCxnSpPr>
        <p:spPr>
          <a:xfrm>
            <a:off x="3898232" y="3429000"/>
            <a:ext cx="5005136" cy="0"/>
          </a:xfrm>
          <a:prstGeom prst="straightConnector1">
            <a:avLst/>
          </a:prstGeom>
          <a:ln w="292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7C58AA3-1E59-E147-9073-23B1894F1BBE}"/>
              </a:ext>
            </a:extLst>
          </p:cNvPr>
          <p:cNvSpPr txBox="1"/>
          <p:nvPr/>
        </p:nvSpPr>
        <p:spPr>
          <a:xfrm>
            <a:off x="1367590" y="4232183"/>
            <a:ext cx="2165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C6BAB-3765-1C41-80A4-08CE42AD9A59}"/>
              </a:ext>
            </a:extLst>
          </p:cNvPr>
          <p:cNvSpPr txBox="1"/>
          <p:nvPr/>
        </p:nvSpPr>
        <p:spPr>
          <a:xfrm>
            <a:off x="9306426" y="4232183"/>
            <a:ext cx="2165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LAW</a:t>
            </a:r>
          </a:p>
        </p:txBody>
      </p:sp>
      <p:pic>
        <p:nvPicPr>
          <p:cNvPr id="9" name="Picture 8" descr="A picture containing clipart&#13;&#10;&#13;&#10;Description automatically generated">
            <a:extLst>
              <a:ext uri="{FF2B5EF4-FFF2-40B4-BE49-F238E27FC236}">
                <a16:creationId xmlns:a16="http://schemas.microsoft.com/office/drawing/2014/main" id="{74AD8B3B-733E-2E4E-9889-6707AF36F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32"/>
          <a:stretch/>
        </p:blipFill>
        <p:spPr>
          <a:xfrm>
            <a:off x="1116932" y="1791626"/>
            <a:ext cx="2667000" cy="2440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A3A0A-545C-D84A-A03A-E2B48C9C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668" y="1717583"/>
            <a:ext cx="2743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38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F39F-73C7-7D41-9DCA-82FE21FA0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60" y="802955"/>
            <a:ext cx="6720840" cy="14540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Levinas’s reworking of LTN</a:t>
            </a:r>
          </a:p>
        </p:txBody>
      </p:sp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1FED705A-13C7-B340-A472-76DA659AA7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13825" r="13322" b="-3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31227E77-FEA7-F64C-A102-21B5EA2F7E36}"/>
              </a:ext>
            </a:extLst>
          </p:cNvPr>
          <p:cNvSpPr/>
          <p:nvPr/>
        </p:nvSpPr>
        <p:spPr>
          <a:xfrm>
            <a:off x="6873220" y="2755751"/>
            <a:ext cx="1508760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ED056846-F16C-DF4C-B081-7DA5D6350AA8}"/>
              </a:ext>
            </a:extLst>
          </p:cNvPr>
          <p:cNvSpPr/>
          <p:nvPr/>
        </p:nvSpPr>
        <p:spPr>
          <a:xfrm>
            <a:off x="6873220" y="3561986"/>
            <a:ext cx="1508760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771AA3B-20CF-2F42-93D1-69CD6C80A898}"/>
              </a:ext>
            </a:extLst>
          </p:cNvPr>
          <p:cNvSpPr/>
          <p:nvPr/>
        </p:nvSpPr>
        <p:spPr>
          <a:xfrm>
            <a:off x="6873220" y="4405579"/>
            <a:ext cx="1508760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96CE8-6981-B442-812D-3E058105F4BF}"/>
              </a:ext>
            </a:extLst>
          </p:cNvPr>
          <p:cNvSpPr txBox="1"/>
          <p:nvPr/>
        </p:nvSpPr>
        <p:spPr>
          <a:xfrm>
            <a:off x="4941220" y="2740511"/>
            <a:ext cx="171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Love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179988-5519-E244-A06E-14DFF3DAB296}"/>
              </a:ext>
            </a:extLst>
          </p:cNvPr>
          <p:cNvSpPr txBox="1"/>
          <p:nvPr/>
        </p:nvSpPr>
        <p:spPr>
          <a:xfrm>
            <a:off x="4941220" y="3526446"/>
            <a:ext cx="171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Neighbour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443B36-75BF-0E47-94B0-18BB09929C36}"/>
              </a:ext>
            </a:extLst>
          </p:cNvPr>
          <p:cNvSpPr txBox="1"/>
          <p:nvPr/>
        </p:nvSpPr>
        <p:spPr>
          <a:xfrm>
            <a:off x="4518212" y="4370039"/>
            <a:ext cx="2141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Self-regard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A7A476-D983-7F49-94D3-51B98AEF5B44}"/>
              </a:ext>
            </a:extLst>
          </p:cNvPr>
          <p:cNvSpPr txBox="1"/>
          <p:nvPr/>
        </p:nvSpPr>
        <p:spPr>
          <a:xfrm>
            <a:off x="8595340" y="2740511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Ethical Encounter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5670BF-24DD-C64F-B580-E4150B8EB581}"/>
              </a:ext>
            </a:extLst>
          </p:cNvPr>
          <p:cNvSpPr txBox="1"/>
          <p:nvPr/>
        </p:nvSpPr>
        <p:spPr>
          <a:xfrm>
            <a:off x="8595340" y="3526446"/>
            <a:ext cx="347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(radically) Other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BF5-AE9F-9049-BE9D-124B19E986BF}"/>
              </a:ext>
            </a:extLst>
          </p:cNvPr>
          <p:cNvSpPr txBox="1"/>
          <p:nvPr/>
        </p:nvSpPr>
        <p:spPr>
          <a:xfrm>
            <a:off x="8595340" y="4370039"/>
            <a:ext cx="359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Obligation</a:t>
            </a:r>
            <a:endParaRPr lang="en-US" sz="2800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BD43418B-19A8-E44A-8D34-0FF48CA1478B}"/>
              </a:ext>
            </a:extLst>
          </p:cNvPr>
          <p:cNvSpPr/>
          <p:nvPr/>
        </p:nvSpPr>
        <p:spPr>
          <a:xfrm>
            <a:off x="6873220" y="5198973"/>
            <a:ext cx="1508760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F7A1C7-5340-5849-9C9D-8D7239965CDB}"/>
              </a:ext>
            </a:extLst>
          </p:cNvPr>
          <p:cNvSpPr txBox="1"/>
          <p:nvPr/>
        </p:nvSpPr>
        <p:spPr>
          <a:xfrm>
            <a:off x="3805498" y="5163433"/>
            <a:ext cx="285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God’s Command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FFA92C-5364-A74C-B85A-5F8D4E02FDCA}"/>
              </a:ext>
            </a:extLst>
          </p:cNvPr>
          <p:cNvSpPr txBox="1"/>
          <p:nvPr/>
        </p:nvSpPr>
        <p:spPr>
          <a:xfrm>
            <a:off x="8595340" y="5163433"/>
            <a:ext cx="359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Encountering the Other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30DC6AC6-8F79-1444-9734-36267B365844}"/>
              </a:ext>
            </a:extLst>
          </p:cNvPr>
          <p:cNvSpPr/>
          <p:nvPr/>
        </p:nvSpPr>
        <p:spPr>
          <a:xfrm>
            <a:off x="6873240" y="5888251"/>
            <a:ext cx="1508760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82DCD9-AE12-7044-ADBC-D8D1A8C13572}"/>
              </a:ext>
            </a:extLst>
          </p:cNvPr>
          <p:cNvSpPr txBox="1"/>
          <p:nvPr/>
        </p:nvSpPr>
        <p:spPr>
          <a:xfrm>
            <a:off x="3805518" y="5852711"/>
            <a:ext cx="2854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Totalitarianism of Ontology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F8B718-4912-2E44-924E-7B09E79B20CC}"/>
              </a:ext>
            </a:extLst>
          </p:cNvPr>
          <p:cNvSpPr txBox="1"/>
          <p:nvPr/>
        </p:nvSpPr>
        <p:spPr>
          <a:xfrm>
            <a:off x="8595360" y="5852711"/>
            <a:ext cx="359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Pluralism of Ethics</a:t>
            </a:r>
          </a:p>
        </p:txBody>
      </p:sp>
    </p:spTree>
    <p:extLst>
      <p:ext uri="{BB962C8B-B14F-4D97-AF65-F5344CB8AC3E}">
        <p14:creationId xmlns:p14="http://schemas.microsoft.com/office/powerpoint/2010/main" val="4220608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F39F-73C7-7D41-9DCA-82FE21FA0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60" y="802955"/>
            <a:ext cx="6720840" cy="1454051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Loving the Neighbour as Midrash for all of Torah</a:t>
            </a:r>
            <a:endParaRPr lang="en-GB" dirty="0">
              <a:sym typeface="Wingdings" pitchFamily="2" charset="2"/>
            </a:endParaRPr>
          </a:p>
        </p:txBody>
      </p:sp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1FED705A-13C7-B340-A472-76DA659AA7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13825" r="13322" b="-3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51F99A-BFEC-459A-B782-1FE9EC55D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160" y="2781350"/>
            <a:ext cx="6720303" cy="363928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/>
              <a:t>The constant, the entire refrain of Torah, Levinas explains, is that ‘there is always a priority of the other in relation to me’</a:t>
            </a:r>
            <a:br>
              <a:rPr lang="en-GB" dirty="0"/>
            </a:br>
            <a:br>
              <a:rPr lang="en-GB" dirty="0"/>
            </a:br>
            <a:r>
              <a:rPr lang="en-GB" i="1" dirty="0"/>
              <a:t>Levinas - Of God Who Comes to Mind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00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F7BB-E436-724F-BD2F-F9B94D85E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4046" y="1825625"/>
            <a:ext cx="6713649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Love busts the paradigms suggested by Christianity</a:t>
            </a:r>
          </a:p>
          <a:p>
            <a:r>
              <a:rPr lang="en-US" i="1" dirty="0"/>
              <a:t>Via </a:t>
            </a:r>
            <a:r>
              <a:rPr lang="en-US" i="1" dirty="0" err="1"/>
              <a:t>Positiva</a:t>
            </a:r>
            <a:endParaRPr lang="en-US" i="1" dirty="0"/>
          </a:p>
          <a:p>
            <a:pPr lvl="1"/>
            <a:r>
              <a:rPr lang="en-US" dirty="0"/>
              <a:t>Love is always Torah, always belonging to Torah community</a:t>
            </a:r>
          </a:p>
          <a:p>
            <a:r>
              <a:rPr lang="en-US" i="1" dirty="0"/>
              <a:t>Via </a:t>
            </a:r>
            <a:r>
              <a:rPr lang="en-US" i="1" dirty="0" err="1"/>
              <a:t>Negativa</a:t>
            </a:r>
            <a:r>
              <a:rPr lang="en-US" i="1" dirty="0"/>
              <a:t> </a:t>
            </a:r>
          </a:p>
          <a:p>
            <a:pPr lvl="1"/>
            <a:r>
              <a:rPr lang="en-US" dirty="0"/>
              <a:t>That which is hateful to you, do not do to others</a:t>
            </a:r>
          </a:p>
          <a:p>
            <a:r>
              <a:rPr lang="en-US" dirty="0"/>
              <a:t>‘Others’ = Jews and non-Jews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b="1" dirty="0"/>
              <a:t>Love of self</a:t>
            </a:r>
          </a:p>
          <a:p>
            <a:r>
              <a:rPr lang="en-US" dirty="0"/>
              <a:t>Self-love is the gold standard</a:t>
            </a:r>
          </a:p>
          <a:p>
            <a:r>
              <a:rPr lang="en-US" dirty="0"/>
              <a:t>Concept of low self-love is absent in these texts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E14697-4F51-6C4F-879E-80F2A8BC34E1}"/>
              </a:ext>
            </a:extLst>
          </p:cNvPr>
          <p:cNvGrpSpPr/>
          <p:nvPr/>
        </p:nvGrpSpPr>
        <p:grpSpPr>
          <a:xfrm>
            <a:off x="-174009" y="-30069"/>
            <a:ext cx="4653433" cy="6859715"/>
            <a:chOff x="3712191" y="-1715"/>
            <a:chExt cx="4653433" cy="6859715"/>
          </a:xfrm>
        </p:grpSpPr>
        <p:pic>
          <p:nvPicPr>
            <p:cNvPr id="11" name="Picture 10" descr="A screenshot of a cell phone&#13;&#10;&#13;&#10;Description automatically generated">
              <a:extLst>
                <a:ext uri="{FF2B5EF4-FFF2-40B4-BE49-F238E27FC236}">
                  <a16:creationId xmlns:a16="http://schemas.microsoft.com/office/drawing/2014/main" id="{165763BA-DFBF-F149-955B-142E8E120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25239" y="-1715"/>
              <a:ext cx="4540385" cy="685971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70C2C1-9FF1-9C4E-B065-9E7F7281324B}"/>
                </a:ext>
              </a:extLst>
            </p:cNvPr>
            <p:cNvSpPr txBox="1"/>
            <p:nvPr/>
          </p:nvSpPr>
          <p:spPr>
            <a:xfrm>
              <a:off x="5394391" y="3043421"/>
              <a:ext cx="14020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Lucida Handwriting" panose="03010101010101010101" pitchFamily="66" charset="77"/>
                  <a:cs typeface="Gigi" panose="020F0502020204030204" pitchFamily="34" charset="0"/>
                </a:rPr>
                <a:t>J</a:t>
              </a:r>
              <a:r>
                <a:rPr lang="en-US" sz="3600" b="1" dirty="0">
                  <a:solidFill>
                    <a:srgbClr val="FF0000"/>
                  </a:solidFill>
                  <a:latin typeface="Lucida Handwriting" panose="03010101010101010101" pitchFamily="66" charset="77"/>
                  <a:cs typeface="Gigi" panose="020F0502020204030204" pitchFamily="34" charset="0"/>
                </a:rPr>
                <a:t>ews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413458-7C4C-DD4E-BFF7-872E53052DA7}"/>
                </a:ext>
              </a:extLst>
            </p:cNvPr>
            <p:cNvSpPr txBox="1"/>
            <p:nvPr/>
          </p:nvSpPr>
          <p:spPr>
            <a:xfrm>
              <a:off x="4550505" y="4950710"/>
              <a:ext cx="14020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Lucida Handwriting" panose="03010101010101010101" pitchFamily="66" charset="77"/>
                  <a:cs typeface="Gigi" panose="020F0502020204030204" pitchFamily="34" charset="0"/>
                </a:rPr>
                <a:t>J</a:t>
              </a:r>
              <a:r>
                <a:rPr lang="en-US" sz="3600" b="1" dirty="0">
                  <a:solidFill>
                    <a:srgbClr val="FF0000"/>
                  </a:solidFill>
                  <a:latin typeface="Lucida Handwriting" panose="03010101010101010101" pitchFamily="66" charset="77"/>
                  <a:cs typeface="Gigi" panose="020F0502020204030204" pitchFamily="34" charset="0"/>
                </a:rPr>
                <a:t>ews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322A100-ED4D-2B47-BAED-A335A9D5ECD1}"/>
                </a:ext>
              </a:extLst>
            </p:cNvPr>
            <p:cNvSpPr/>
            <p:nvPr/>
          </p:nvSpPr>
          <p:spPr>
            <a:xfrm>
              <a:off x="3712191" y="4024206"/>
              <a:ext cx="1119116" cy="398291"/>
            </a:xfrm>
            <a:custGeom>
              <a:avLst/>
              <a:gdLst>
                <a:gd name="connsiteX0" fmla="*/ 0 w 1119116"/>
                <a:gd name="connsiteY0" fmla="*/ 343078 h 398291"/>
                <a:gd name="connsiteX1" fmla="*/ 68239 w 1119116"/>
                <a:gd name="connsiteY1" fmla="*/ 288487 h 398291"/>
                <a:gd name="connsiteX2" fmla="*/ 150125 w 1119116"/>
                <a:gd name="connsiteY2" fmla="*/ 220248 h 398291"/>
                <a:gd name="connsiteX3" fmla="*/ 218364 w 1119116"/>
                <a:gd name="connsiteY3" fmla="*/ 165657 h 398291"/>
                <a:gd name="connsiteX4" fmla="*/ 300251 w 1119116"/>
                <a:gd name="connsiteY4" fmla="*/ 111066 h 398291"/>
                <a:gd name="connsiteX5" fmla="*/ 382137 w 1119116"/>
                <a:gd name="connsiteY5" fmla="*/ 70122 h 398291"/>
                <a:gd name="connsiteX6" fmla="*/ 423081 w 1119116"/>
                <a:gd name="connsiteY6" fmla="*/ 56475 h 398291"/>
                <a:gd name="connsiteX7" fmla="*/ 627797 w 1119116"/>
                <a:gd name="connsiteY7" fmla="*/ 15531 h 398291"/>
                <a:gd name="connsiteX8" fmla="*/ 573206 w 1119116"/>
                <a:gd name="connsiteY8" fmla="*/ 97418 h 398291"/>
                <a:gd name="connsiteX9" fmla="*/ 477672 w 1119116"/>
                <a:gd name="connsiteY9" fmla="*/ 206600 h 398291"/>
                <a:gd name="connsiteX10" fmla="*/ 450376 w 1119116"/>
                <a:gd name="connsiteY10" fmla="*/ 247543 h 398291"/>
                <a:gd name="connsiteX11" fmla="*/ 382137 w 1119116"/>
                <a:gd name="connsiteY11" fmla="*/ 315782 h 398291"/>
                <a:gd name="connsiteX12" fmla="*/ 395785 w 1119116"/>
                <a:gd name="connsiteY12" fmla="*/ 384021 h 398291"/>
                <a:gd name="connsiteX13" fmla="*/ 436728 w 1119116"/>
                <a:gd name="connsiteY13" fmla="*/ 370373 h 398291"/>
                <a:gd name="connsiteX14" fmla="*/ 464024 w 1119116"/>
                <a:gd name="connsiteY14" fmla="*/ 329430 h 398291"/>
                <a:gd name="connsiteX15" fmla="*/ 504967 w 1119116"/>
                <a:gd name="connsiteY15" fmla="*/ 288487 h 398291"/>
                <a:gd name="connsiteX16" fmla="*/ 532263 w 1119116"/>
                <a:gd name="connsiteY16" fmla="*/ 247543 h 398291"/>
                <a:gd name="connsiteX17" fmla="*/ 573206 w 1119116"/>
                <a:gd name="connsiteY17" fmla="*/ 220248 h 398291"/>
                <a:gd name="connsiteX18" fmla="*/ 655093 w 1119116"/>
                <a:gd name="connsiteY18" fmla="*/ 138361 h 398291"/>
                <a:gd name="connsiteX19" fmla="*/ 682388 w 1119116"/>
                <a:gd name="connsiteY19" fmla="*/ 97418 h 398291"/>
                <a:gd name="connsiteX20" fmla="*/ 805218 w 1119116"/>
                <a:gd name="connsiteY20" fmla="*/ 29179 h 398291"/>
                <a:gd name="connsiteX21" fmla="*/ 859809 w 1119116"/>
                <a:gd name="connsiteY21" fmla="*/ 15531 h 398291"/>
                <a:gd name="connsiteX22" fmla="*/ 955343 w 1119116"/>
                <a:gd name="connsiteY22" fmla="*/ 29179 h 398291"/>
                <a:gd name="connsiteX23" fmla="*/ 941696 w 1119116"/>
                <a:gd name="connsiteY23" fmla="*/ 83770 h 398291"/>
                <a:gd name="connsiteX24" fmla="*/ 887105 w 1119116"/>
                <a:gd name="connsiteY24" fmla="*/ 165657 h 398291"/>
                <a:gd name="connsiteX25" fmla="*/ 859809 w 1119116"/>
                <a:gd name="connsiteY25" fmla="*/ 206600 h 398291"/>
                <a:gd name="connsiteX26" fmla="*/ 818866 w 1119116"/>
                <a:gd name="connsiteY26" fmla="*/ 329430 h 398291"/>
                <a:gd name="connsiteX27" fmla="*/ 805218 w 1119116"/>
                <a:gd name="connsiteY27" fmla="*/ 370373 h 398291"/>
                <a:gd name="connsiteX28" fmla="*/ 846161 w 1119116"/>
                <a:gd name="connsiteY28" fmla="*/ 397669 h 398291"/>
                <a:gd name="connsiteX29" fmla="*/ 941696 w 1119116"/>
                <a:gd name="connsiteY29" fmla="*/ 356725 h 398291"/>
                <a:gd name="connsiteX30" fmla="*/ 996287 w 1119116"/>
                <a:gd name="connsiteY30" fmla="*/ 274839 h 398291"/>
                <a:gd name="connsiteX31" fmla="*/ 1050878 w 1119116"/>
                <a:gd name="connsiteY31" fmla="*/ 152009 h 398291"/>
                <a:gd name="connsiteX32" fmla="*/ 1091821 w 1119116"/>
                <a:gd name="connsiteY32" fmla="*/ 138361 h 398291"/>
                <a:gd name="connsiteX33" fmla="*/ 1119116 w 1119116"/>
                <a:gd name="connsiteY33" fmla="*/ 124713 h 39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116" h="398291">
                  <a:moveTo>
                    <a:pt x="0" y="343078"/>
                  </a:moveTo>
                  <a:cubicBezTo>
                    <a:pt x="22746" y="324881"/>
                    <a:pt x="46317" y="307669"/>
                    <a:pt x="68239" y="288487"/>
                  </a:cubicBezTo>
                  <a:cubicBezTo>
                    <a:pt x="152307" y="214927"/>
                    <a:pt x="66330" y="276110"/>
                    <a:pt x="150125" y="220248"/>
                  </a:cubicBezTo>
                  <a:cubicBezTo>
                    <a:pt x="200561" y="144595"/>
                    <a:pt x="148564" y="204434"/>
                    <a:pt x="218364" y="165657"/>
                  </a:cubicBezTo>
                  <a:cubicBezTo>
                    <a:pt x="247041" y="149726"/>
                    <a:pt x="269129" y="121440"/>
                    <a:pt x="300251" y="111066"/>
                  </a:cubicBezTo>
                  <a:cubicBezTo>
                    <a:pt x="403172" y="76758"/>
                    <a:pt x="276300" y="123040"/>
                    <a:pt x="382137" y="70122"/>
                  </a:cubicBezTo>
                  <a:cubicBezTo>
                    <a:pt x="395004" y="63688"/>
                    <a:pt x="409433" y="61024"/>
                    <a:pt x="423081" y="56475"/>
                  </a:cubicBezTo>
                  <a:cubicBezTo>
                    <a:pt x="539243" y="-20967"/>
                    <a:pt x="472363" y="-1738"/>
                    <a:pt x="627797" y="15531"/>
                  </a:cubicBezTo>
                  <a:cubicBezTo>
                    <a:pt x="601696" y="93835"/>
                    <a:pt x="632841" y="20745"/>
                    <a:pt x="573206" y="97418"/>
                  </a:cubicBezTo>
                  <a:cubicBezTo>
                    <a:pt x="487470" y="207650"/>
                    <a:pt x="556934" y="153758"/>
                    <a:pt x="477672" y="206600"/>
                  </a:cubicBezTo>
                  <a:cubicBezTo>
                    <a:pt x="468573" y="220248"/>
                    <a:pt x="461974" y="235945"/>
                    <a:pt x="450376" y="247543"/>
                  </a:cubicBezTo>
                  <a:cubicBezTo>
                    <a:pt x="359391" y="338528"/>
                    <a:pt x="454926" y="206601"/>
                    <a:pt x="382137" y="315782"/>
                  </a:cubicBezTo>
                  <a:cubicBezTo>
                    <a:pt x="386686" y="338528"/>
                    <a:pt x="379382" y="367618"/>
                    <a:pt x="395785" y="384021"/>
                  </a:cubicBezTo>
                  <a:cubicBezTo>
                    <a:pt x="405957" y="394193"/>
                    <a:pt x="425494" y="379360"/>
                    <a:pt x="436728" y="370373"/>
                  </a:cubicBezTo>
                  <a:cubicBezTo>
                    <a:pt x="449536" y="360126"/>
                    <a:pt x="453523" y="342031"/>
                    <a:pt x="464024" y="329430"/>
                  </a:cubicBezTo>
                  <a:cubicBezTo>
                    <a:pt x="476380" y="314603"/>
                    <a:pt x="492611" y="303314"/>
                    <a:pt x="504967" y="288487"/>
                  </a:cubicBezTo>
                  <a:cubicBezTo>
                    <a:pt x="515468" y="275886"/>
                    <a:pt x="520664" y="259142"/>
                    <a:pt x="532263" y="247543"/>
                  </a:cubicBezTo>
                  <a:cubicBezTo>
                    <a:pt x="543861" y="235945"/>
                    <a:pt x="560947" y="231145"/>
                    <a:pt x="573206" y="220248"/>
                  </a:cubicBezTo>
                  <a:cubicBezTo>
                    <a:pt x="602057" y="194602"/>
                    <a:pt x="633681" y="170480"/>
                    <a:pt x="655093" y="138361"/>
                  </a:cubicBezTo>
                  <a:cubicBezTo>
                    <a:pt x="664191" y="124713"/>
                    <a:pt x="670044" y="108219"/>
                    <a:pt x="682388" y="97418"/>
                  </a:cubicBezTo>
                  <a:cubicBezTo>
                    <a:pt x="729782" y="55948"/>
                    <a:pt x="753528" y="43948"/>
                    <a:pt x="805218" y="29179"/>
                  </a:cubicBezTo>
                  <a:cubicBezTo>
                    <a:pt x="823253" y="24026"/>
                    <a:pt x="841612" y="20080"/>
                    <a:pt x="859809" y="15531"/>
                  </a:cubicBezTo>
                  <a:cubicBezTo>
                    <a:pt x="891654" y="20080"/>
                    <a:pt x="930631" y="8586"/>
                    <a:pt x="955343" y="29179"/>
                  </a:cubicBezTo>
                  <a:cubicBezTo>
                    <a:pt x="969753" y="41187"/>
                    <a:pt x="950084" y="66993"/>
                    <a:pt x="941696" y="83770"/>
                  </a:cubicBezTo>
                  <a:cubicBezTo>
                    <a:pt x="927025" y="113112"/>
                    <a:pt x="905302" y="138361"/>
                    <a:pt x="887105" y="165657"/>
                  </a:cubicBezTo>
                  <a:cubicBezTo>
                    <a:pt x="878006" y="179305"/>
                    <a:pt x="864996" y="191039"/>
                    <a:pt x="859809" y="206600"/>
                  </a:cubicBezTo>
                  <a:lnTo>
                    <a:pt x="818866" y="329430"/>
                  </a:lnTo>
                  <a:lnTo>
                    <a:pt x="805218" y="370373"/>
                  </a:lnTo>
                  <a:cubicBezTo>
                    <a:pt x="818866" y="379472"/>
                    <a:pt x="829923" y="395349"/>
                    <a:pt x="846161" y="397669"/>
                  </a:cubicBezTo>
                  <a:cubicBezTo>
                    <a:pt x="882449" y="402853"/>
                    <a:pt x="915067" y="374478"/>
                    <a:pt x="941696" y="356725"/>
                  </a:cubicBezTo>
                  <a:cubicBezTo>
                    <a:pt x="959893" y="329430"/>
                    <a:pt x="985913" y="305961"/>
                    <a:pt x="996287" y="274839"/>
                  </a:cubicBezTo>
                  <a:cubicBezTo>
                    <a:pt x="1004628" y="249814"/>
                    <a:pt x="1021384" y="175604"/>
                    <a:pt x="1050878" y="152009"/>
                  </a:cubicBezTo>
                  <a:cubicBezTo>
                    <a:pt x="1062112" y="143022"/>
                    <a:pt x="1078464" y="143704"/>
                    <a:pt x="1091821" y="138361"/>
                  </a:cubicBezTo>
                  <a:cubicBezTo>
                    <a:pt x="1101266" y="134583"/>
                    <a:pt x="1110018" y="129262"/>
                    <a:pt x="1119116" y="124713"/>
                  </a:cubicBezTo>
                </a:path>
              </a:pathLst>
            </a:custGeom>
            <a:noFill/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60EE23B-0091-0745-B040-82A54FA6FE3D}"/>
                </a:ext>
              </a:extLst>
            </p:cNvPr>
            <p:cNvSpPr/>
            <p:nvPr/>
          </p:nvSpPr>
          <p:spPr>
            <a:xfrm>
              <a:off x="5952585" y="5188886"/>
              <a:ext cx="1119116" cy="398291"/>
            </a:xfrm>
            <a:custGeom>
              <a:avLst/>
              <a:gdLst>
                <a:gd name="connsiteX0" fmla="*/ 0 w 1119116"/>
                <a:gd name="connsiteY0" fmla="*/ 343078 h 398291"/>
                <a:gd name="connsiteX1" fmla="*/ 68239 w 1119116"/>
                <a:gd name="connsiteY1" fmla="*/ 288487 h 398291"/>
                <a:gd name="connsiteX2" fmla="*/ 150125 w 1119116"/>
                <a:gd name="connsiteY2" fmla="*/ 220248 h 398291"/>
                <a:gd name="connsiteX3" fmla="*/ 218364 w 1119116"/>
                <a:gd name="connsiteY3" fmla="*/ 165657 h 398291"/>
                <a:gd name="connsiteX4" fmla="*/ 300251 w 1119116"/>
                <a:gd name="connsiteY4" fmla="*/ 111066 h 398291"/>
                <a:gd name="connsiteX5" fmla="*/ 382137 w 1119116"/>
                <a:gd name="connsiteY5" fmla="*/ 70122 h 398291"/>
                <a:gd name="connsiteX6" fmla="*/ 423081 w 1119116"/>
                <a:gd name="connsiteY6" fmla="*/ 56475 h 398291"/>
                <a:gd name="connsiteX7" fmla="*/ 627797 w 1119116"/>
                <a:gd name="connsiteY7" fmla="*/ 15531 h 398291"/>
                <a:gd name="connsiteX8" fmla="*/ 573206 w 1119116"/>
                <a:gd name="connsiteY8" fmla="*/ 97418 h 398291"/>
                <a:gd name="connsiteX9" fmla="*/ 477672 w 1119116"/>
                <a:gd name="connsiteY9" fmla="*/ 206600 h 398291"/>
                <a:gd name="connsiteX10" fmla="*/ 450376 w 1119116"/>
                <a:gd name="connsiteY10" fmla="*/ 247543 h 398291"/>
                <a:gd name="connsiteX11" fmla="*/ 382137 w 1119116"/>
                <a:gd name="connsiteY11" fmla="*/ 315782 h 398291"/>
                <a:gd name="connsiteX12" fmla="*/ 395785 w 1119116"/>
                <a:gd name="connsiteY12" fmla="*/ 384021 h 398291"/>
                <a:gd name="connsiteX13" fmla="*/ 436728 w 1119116"/>
                <a:gd name="connsiteY13" fmla="*/ 370373 h 398291"/>
                <a:gd name="connsiteX14" fmla="*/ 464024 w 1119116"/>
                <a:gd name="connsiteY14" fmla="*/ 329430 h 398291"/>
                <a:gd name="connsiteX15" fmla="*/ 504967 w 1119116"/>
                <a:gd name="connsiteY15" fmla="*/ 288487 h 398291"/>
                <a:gd name="connsiteX16" fmla="*/ 532263 w 1119116"/>
                <a:gd name="connsiteY16" fmla="*/ 247543 h 398291"/>
                <a:gd name="connsiteX17" fmla="*/ 573206 w 1119116"/>
                <a:gd name="connsiteY17" fmla="*/ 220248 h 398291"/>
                <a:gd name="connsiteX18" fmla="*/ 655093 w 1119116"/>
                <a:gd name="connsiteY18" fmla="*/ 138361 h 398291"/>
                <a:gd name="connsiteX19" fmla="*/ 682388 w 1119116"/>
                <a:gd name="connsiteY19" fmla="*/ 97418 h 398291"/>
                <a:gd name="connsiteX20" fmla="*/ 805218 w 1119116"/>
                <a:gd name="connsiteY20" fmla="*/ 29179 h 398291"/>
                <a:gd name="connsiteX21" fmla="*/ 859809 w 1119116"/>
                <a:gd name="connsiteY21" fmla="*/ 15531 h 398291"/>
                <a:gd name="connsiteX22" fmla="*/ 955343 w 1119116"/>
                <a:gd name="connsiteY22" fmla="*/ 29179 h 398291"/>
                <a:gd name="connsiteX23" fmla="*/ 941696 w 1119116"/>
                <a:gd name="connsiteY23" fmla="*/ 83770 h 398291"/>
                <a:gd name="connsiteX24" fmla="*/ 887105 w 1119116"/>
                <a:gd name="connsiteY24" fmla="*/ 165657 h 398291"/>
                <a:gd name="connsiteX25" fmla="*/ 859809 w 1119116"/>
                <a:gd name="connsiteY25" fmla="*/ 206600 h 398291"/>
                <a:gd name="connsiteX26" fmla="*/ 818866 w 1119116"/>
                <a:gd name="connsiteY26" fmla="*/ 329430 h 398291"/>
                <a:gd name="connsiteX27" fmla="*/ 805218 w 1119116"/>
                <a:gd name="connsiteY27" fmla="*/ 370373 h 398291"/>
                <a:gd name="connsiteX28" fmla="*/ 846161 w 1119116"/>
                <a:gd name="connsiteY28" fmla="*/ 397669 h 398291"/>
                <a:gd name="connsiteX29" fmla="*/ 941696 w 1119116"/>
                <a:gd name="connsiteY29" fmla="*/ 356725 h 398291"/>
                <a:gd name="connsiteX30" fmla="*/ 996287 w 1119116"/>
                <a:gd name="connsiteY30" fmla="*/ 274839 h 398291"/>
                <a:gd name="connsiteX31" fmla="*/ 1050878 w 1119116"/>
                <a:gd name="connsiteY31" fmla="*/ 152009 h 398291"/>
                <a:gd name="connsiteX32" fmla="*/ 1091821 w 1119116"/>
                <a:gd name="connsiteY32" fmla="*/ 138361 h 398291"/>
                <a:gd name="connsiteX33" fmla="*/ 1119116 w 1119116"/>
                <a:gd name="connsiteY33" fmla="*/ 124713 h 39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116" h="398291">
                  <a:moveTo>
                    <a:pt x="0" y="343078"/>
                  </a:moveTo>
                  <a:cubicBezTo>
                    <a:pt x="22746" y="324881"/>
                    <a:pt x="46317" y="307669"/>
                    <a:pt x="68239" y="288487"/>
                  </a:cubicBezTo>
                  <a:cubicBezTo>
                    <a:pt x="152307" y="214927"/>
                    <a:pt x="66330" y="276110"/>
                    <a:pt x="150125" y="220248"/>
                  </a:cubicBezTo>
                  <a:cubicBezTo>
                    <a:pt x="200561" y="144595"/>
                    <a:pt x="148564" y="204434"/>
                    <a:pt x="218364" y="165657"/>
                  </a:cubicBezTo>
                  <a:cubicBezTo>
                    <a:pt x="247041" y="149726"/>
                    <a:pt x="269129" y="121440"/>
                    <a:pt x="300251" y="111066"/>
                  </a:cubicBezTo>
                  <a:cubicBezTo>
                    <a:pt x="403172" y="76758"/>
                    <a:pt x="276300" y="123040"/>
                    <a:pt x="382137" y="70122"/>
                  </a:cubicBezTo>
                  <a:cubicBezTo>
                    <a:pt x="395004" y="63688"/>
                    <a:pt x="409433" y="61024"/>
                    <a:pt x="423081" y="56475"/>
                  </a:cubicBezTo>
                  <a:cubicBezTo>
                    <a:pt x="539243" y="-20967"/>
                    <a:pt x="472363" y="-1738"/>
                    <a:pt x="627797" y="15531"/>
                  </a:cubicBezTo>
                  <a:cubicBezTo>
                    <a:pt x="601696" y="93835"/>
                    <a:pt x="632841" y="20745"/>
                    <a:pt x="573206" y="97418"/>
                  </a:cubicBezTo>
                  <a:cubicBezTo>
                    <a:pt x="487470" y="207650"/>
                    <a:pt x="556934" y="153758"/>
                    <a:pt x="477672" y="206600"/>
                  </a:cubicBezTo>
                  <a:cubicBezTo>
                    <a:pt x="468573" y="220248"/>
                    <a:pt x="461974" y="235945"/>
                    <a:pt x="450376" y="247543"/>
                  </a:cubicBezTo>
                  <a:cubicBezTo>
                    <a:pt x="359391" y="338528"/>
                    <a:pt x="454926" y="206601"/>
                    <a:pt x="382137" y="315782"/>
                  </a:cubicBezTo>
                  <a:cubicBezTo>
                    <a:pt x="386686" y="338528"/>
                    <a:pt x="379382" y="367618"/>
                    <a:pt x="395785" y="384021"/>
                  </a:cubicBezTo>
                  <a:cubicBezTo>
                    <a:pt x="405957" y="394193"/>
                    <a:pt x="425494" y="379360"/>
                    <a:pt x="436728" y="370373"/>
                  </a:cubicBezTo>
                  <a:cubicBezTo>
                    <a:pt x="449536" y="360126"/>
                    <a:pt x="453523" y="342031"/>
                    <a:pt x="464024" y="329430"/>
                  </a:cubicBezTo>
                  <a:cubicBezTo>
                    <a:pt x="476380" y="314603"/>
                    <a:pt x="492611" y="303314"/>
                    <a:pt x="504967" y="288487"/>
                  </a:cubicBezTo>
                  <a:cubicBezTo>
                    <a:pt x="515468" y="275886"/>
                    <a:pt x="520664" y="259142"/>
                    <a:pt x="532263" y="247543"/>
                  </a:cubicBezTo>
                  <a:cubicBezTo>
                    <a:pt x="543861" y="235945"/>
                    <a:pt x="560947" y="231145"/>
                    <a:pt x="573206" y="220248"/>
                  </a:cubicBezTo>
                  <a:cubicBezTo>
                    <a:pt x="602057" y="194602"/>
                    <a:pt x="633681" y="170480"/>
                    <a:pt x="655093" y="138361"/>
                  </a:cubicBezTo>
                  <a:cubicBezTo>
                    <a:pt x="664191" y="124713"/>
                    <a:pt x="670044" y="108219"/>
                    <a:pt x="682388" y="97418"/>
                  </a:cubicBezTo>
                  <a:cubicBezTo>
                    <a:pt x="729782" y="55948"/>
                    <a:pt x="753528" y="43948"/>
                    <a:pt x="805218" y="29179"/>
                  </a:cubicBezTo>
                  <a:cubicBezTo>
                    <a:pt x="823253" y="24026"/>
                    <a:pt x="841612" y="20080"/>
                    <a:pt x="859809" y="15531"/>
                  </a:cubicBezTo>
                  <a:cubicBezTo>
                    <a:pt x="891654" y="20080"/>
                    <a:pt x="930631" y="8586"/>
                    <a:pt x="955343" y="29179"/>
                  </a:cubicBezTo>
                  <a:cubicBezTo>
                    <a:pt x="969753" y="41187"/>
                    <a:pt x="950084" y="66993"/>
                    <a:pt x="941696" y="83770"/>
                  </a:cubicBezTo>
                  <a:cubicBezTo>
                    <a:pt x="927025" y="113112"/>
                    <a:pt x="905302" y="138361"/>
                    <a:pt x="887105" y="165657"/>
                  </a:cubicBezTo>
                  <a:cubicBezTo>
                    <a:pt x="878006" y="179305"/>
                    <a:pt x="864996" y="191039"/>
                    <a:pt x="859809" y="206600"/>
                  </a:cubicBezTo>
                  <a:lnTo>
                    <a:pt x="818866" y="329430"/>
                  </a:lnTo>
                  <a:lnTo>
                    <a:pt x="805218" y="370373"/>
                  </a:lnTo>
                  <a:cubicBezTo>
                    <a:pt x="818866" y="379472"/>
                    <a:pt x="829923" y="395349"/>
                    <a:pt x="846161" y="397669"/>
                  </a:cubicBezTo>
                  <a:cubicBezTo>
                    <a:pt x="882449" y="402853"/>
                    <a:pt x="915067" y="374478"/>
                    <a:pt x="941696" y="356725"/>
                  </a:cubicBezTo>
                  <a:cubicBezTo>
                    <a:pt x="959893" y="329430"/>
                    <a:pt x="985913" y="305961"/>
                    <a:pt x="996287" y="274839"/>
                  </a:cubicBezTo>
                  <a:cubicBezTo>
                    <a:pt x="1004628" y="249814"/>
                    <a:pt x="1021384" y="175604"/>
                    <a:pt x="1050878" y="152009"/>
                  </a:cubicBezTo>
                  <a:cubicBezTo>
                    <a:pt x="1062112" y="143022"/>
                    <a:pt x="1078464" y="143704"/>
                    <a:pt x="1091821" y="138361"/>
                  </a:cubicBezTo>
                  <a:cubicBezTo>
                    <a:pt x="1101266" y="134583"/>
                    <a:pt x="1110018" y="129262"/>
                    <a:pt x="1119116" y="124713"/>
                  </a:cubicBezTo>
                </a:path>
              </a:pathLst>
            </a:custGeom>
            <a:noFill/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6874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12C2-6844-534F-9A3E-B6E8A911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F7BB-E436-724F-BD2F-F9B94D85E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Rabbinic Readings</a:t>
            </a:r>
          </a:p>
        </p:txBody>
      </p:sp>
    </p:spTree>
    <p:extLst>
      <p:ext uri="{BB962C8B-B14F-4D97-AF65-F5344CB8AC3E}">
        <p14:creationId xmlns:p14="http://schemas.microsoft.com/office/powerpoint/2010/main" val="2332551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67660D-E3B4-A541-8637-A6542A1B9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36" y="0"/>
            <a:ext cx="97113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1B57E0-97AD-6E43-B220-124D8DEA6BF0}"/>
              </a:ext>
            </a:extLst>
          </p:cNvPr>
          <p:cNvSpPr txBox="1"/>
          <p:nvPr/>
        </p:nvSpPr>
        <p:spPr>
          <a:xfrm>
            <a:off x="1652337" y="385011"/>
            <a:ext cx="4331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1"/>
                </a:solidFill>
                <a:latin typeface="Bradley Hand ITC" panose="03070402050302030203" pitchFamily="66" charset="77"/>
              </a:rPr>
              <a:t>Sifra</a:t>
            </a:r>
            <a:endParaRPr lang="en-US" sz="5400" b="1" dirty="0">
              <a:solidFill>
                <a:schemeClr val="accent1"/>
              </a:solidFill>
              <a:latin typeface="Bradley Hand ITC" panose="03070402050302030203" pitchFamily="66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47BC75-94C4-3042-837D-0FCC14B52C8E}"/>
              </a:ext>
            </a:extLst>
          </p:cNvPr>
          <p:cNvSpPr/>
          <p:nvPr/>
        </p:nvSpPr>
        <p:spPr>
          <a:xfrm>
            <a:off x="6866021" y="385011"/>
            <a:ext cx="721895" cy="5358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487839-F8A3-4E43-8169-C10E5B1B389F}"/>
              </a:ext>
            </a:extLst>
          </p:cNvPr>
          <p:cNvSpPr/>
          <p:nvPr/>
        </p:nvSpPr>
        <p:spPr>
          <a:xfrm>
            <a:off x="6208297" y="1216007"/>
            <a:ext cx="4331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  <a:cs typeface="Al Tarikh" pitchFamily="2" charset="-78"/>
              </a:rPr>
              <a:t>R. </a:t>
            </a:r>
            <a:r>
              <a:rPr lang="en-GB" sz="2000" dirty="0" err="1">
                <a:latin typeface="+mj-lt"/>
                <a:cs typeface="Al Tarikh" pitchFamily="2" charset="-78"/>
              </a:rPr>
              <a:t>Yochanan</a:t>
            </a:r>
            <a:r>
              <a:rPr lang="en-GB" sz="2000" dirty="0">
                <a:latin typeface="+mj-lt"/>
                <a:cs typeface="Al Tarikh" pitchFamily="2" charset="-78"/>
              </a:rPr>
              <a:t> b. Nuri said: I call heaven and</a:t>
            </a:r>
            <a:r>
              <a:rPr lang="en-GB" dirty="0">
                <a:latin typeface="+mj-lt"/>
              </a:rPr>
              <a:t> </a:t>
            </a:r>
            <a:r>
              <a:rPr lang="en-GB" sz="2000" dirty="0">
                <a:latin typeface="+mj-lt"/>
                <a:cs typeface="Al Tarikh" pitchFamily="2" charset="-78"/>
              </a:rPr>
              <a:t>earth as witness for me that more than four or five times Akiva was beaten because of me before R. Gamliel, to whom I would complain about him, and he loved me all the more for it, in keeping with (Proverbs 9:8) "Do not reprove a scoffer lest he hate you."</a:t>
            </a:r>
            <a:endParaRPr lang="en-US" sz="2000" dirty="0">
              <a:latin typeface="+mj-lt"/>
              <a:cs typeface="Al Tarikh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30DDA0-7923-4C4D-B479-F60B4CAAA71B}"/>
              </a:ext>
            </a:extLst>
          </p:cNvPr>
          <p:cNvSpPr/>
          <p:nvPr/>
        </p:nvSpPr>
        <p:spPr>
          <a:xfrm>
            <a:off x="1764633" y="1308341"/>
            <a:ext cx="43313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  <a:cs typeface="Al Tarikh" pitchFamily="2" charset="-78"/>
              </a:rPr>
              <a:t>R. </a:t>
            </a:r>
            <a:r>
              <a:rPr lang="en-GB" sz="2000" dirty="0" err="1">
                <a:latin typeface="+mj-lt"/>
                <a:cs typeface="Al Tarikh" pitchFamily="2" charset="-78"/>
              </a:rPr>
              <a:t>Tarfon</a:t>
            </a:r>
            <a:r>
              <a:rPr lang="en-GB" sz="2000" dirty="0">
                <a:latin typeface="+mj-lt"/>
                <a:cs typeface="Al Tarikh" pitchFamily="2" charset="-78"/>
              </a:rPr>
              <a:t> said: I swear that there is no one in this generation who is able to reprove, (for the one he reproves is likely to attribute even worse faults to him). </a:t>
            </a:r>
            <a:br>
              <a:rPr lang="en-GB" sz="2000" dirty="0">
                <a:latin typeface="+mj-lt"/>
                <a:cs typeface="Al Tarikh" pitchFamily="2" charset="-78"/>
              </a:rPr>
            </a:br>
            <a:endParaRPr lang="en-GB" sz="2000" dirty="0">
              <a:latin typeface="+mj-lt"/>
              <a:cs typeface="Al Tarikh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  <a:cs typeface="Al Tarikh" pitchFamily="2" charset="-78"/>
              </a:rPr>
              <a:t>R. Elazar b. </a:t>
            </a:r>
            <a:r>
              <a:rPr lang="en-GB" sz="2000" dirty="0" err="1">
                <a:latin typeface="+mj-lt"/>
                <a:cs typeface="Al Tarikh" pitchFamily="2" charset="-78"/>
              </a:rPr>
              <a:t>Azaryah</a:t>
            </a:r>
            <a:r>
              <a:rPr lang="en-GB" sz="2000" dirty="0">
                <a:latin typeface="+mj-lt"/>
                <a:cs typeface="Al Tarikh" pitchFamily="2" charset="-78"/>
              </a:rPr>
              <a:t> said: I swear that there is no one in this generation who is able to accept reproof…</a:t>
            </a:r>
            <a:br>
              <a:rPr lang="en-GB" sz="2000" dirty="0">
                <a:latin typeface="Al Tarikh" pitchFamily="2" charset="-78"/>
                <a:cs typeface="Al Tarikh" pitchFamily="2" charset="-78"/>
              </a:rPr>
            </a:br>
            <a:endParaRPr lang="en-GB" sz="2000" dirty="0">
              <a:latin typeface="Al Tarikh" pitchFamily="2" charset="-78"/>
              <a:cs typeface="Al Tarikh" pitchFamily="2" charset="-78"/>
            </a:endParaRPr>
          </a:p>
          <a:p>
            <a:endParaRPr lang="en-US" sz="2000" dirty="0"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2B971D-1B42-0641-BAFF-24733FFCCC27}"/>
              </a:ext>
            </a:extLst>
          </p:cNvPr>
          <p:cNvSpPr txBox="1"/>
          <p:nvPr/>
        </p:nvSpPr>
        <p:spPr>
          <a:xfrm>
            <a:off x="6345051" y="4724659"/>
            <a:ext cx="536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Sifra</a:t>
            </a:r>
            <a:r>
              <a:rPr lang="en-US" dirty="0"/>
              <a:t>, </a:t>
            </a:r>
            <a:r>
              <a:rPr lang="en-US" dirty="0" err="1"/>
              <a:t>Kedoshin</a:t>
            </a:r>
            <a:r>
              <a:rPr lang="en-US" dirty="0"/>
              <a:t>, C4:9</a:t>
            </a:r>
          </a:p>
        </p:txBody>
      </p:sp>
    </p:spTree>
    <p:extLst>
      <p:ext uri="{BB962C8B-B14F-4D97-AF65-F5344CB8AC3E}">
        <p14:creationId xmlns:p14="http://schemas.microsoft.com/office/powerpoint/2010/main" val="1448467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67660D-E3B4-A541-8637-A6542A1B9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36" y="0"/>
            <a:ext cx="97113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1B57E0-97AD-6E43-B220-124D8DEA6BF0}"/>
              </a:ext>
            </a:extLst>
          </p:cNvPr>
          <p:cNvSpPr txBox="1"/>
          <p:nvPr/>
        </p:nvSpPr>
        <p:spPr>
          <a:xfrm>
            <a:off x="1652337" y="385011"/>
            <a:ext cx="4331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1"/>
                </a:solidFill>
                <a:latin typeface="Bradley Hand ITC" panose="03070402050302030203" pitchFamily="66" charset="77"/>
              </a:rPr>
              <a:t>Sifra</a:t>
            </a:r>
            <a:endParaRPr lang="en-US" sz="5400" b="1" dirty="0">
              <a:solidFill>
                <a:schemeClr val="accent1"/>
              </a:solidFill>
              <a:latin typeface="Bradley Hand ITC" panose="03070402050302030203" pitchFamily="66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47BC75-94C4-3042-837D-0FCC14B52C8E}"/>
              </a:ext>
            </a:extLst>
          </p:cNvPr>
          <p:cNvSpPr/>
          <p:nvPr/>
        </p:nvSpPr>
        <p:spPr>
          <a:xfrm>
            <a:off x="6866021" y="385011"/>
            <a:ext cx="721895" cy="5358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30DDA0-7923-4C4D-B479-F60B4CAAA71B}"/>
              </a:ext>
            </a:extLst>
          </p:cNvPr>
          <p:cNvSpPr/>
          <p:nvPr/>
        </p:nvSpPr>
        <p:spPr>
          <a:xfrm>
            <a:off x="1764633" y="1308341"/>
            <a:ext cx="4331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l Tarikh" pitchFamily="2" charset="-78"/>
                <a:cs typeface="Al Tarikh" pitchFamily="2" charset="-78"/>
              </a:rPr>
              <a:t>“You shall not take revenge and you shall not bear a grudge against the children of your people”: You may take revenge of and bear a grudge against others (</a:t>
            </a:r>
            <a:r>
              <a:rPr lang="he-IL" sz="2000" i="1" dirty="0">
                <a:solidFill>
                  <a:srgbClr val="FF0000"/>
                </a:solidFill>
              </a:rPr>
              <a:t>אחרים</a:t>
            </a:r>
            <a:r>
              <a:rPr lang="en-GB" sz="2000" dirty="0">
                <a:latin typeface="Al Tarikh" pitchFamily="2" charset="-78"/>
                <a:cs typeface="Al Tarikh" pitchFamily="2" charset="-78"/>
              </a:rPr>
              <a:t>). ”</a:t>
            </a:r>
            <a:br>
              <a:rPr lang="en-GB" sz="2000" dirty="0">
                <a:latin typeface="Al Tarikh" pitchFamily="2" charset="-78"/>
                <a:cs typeface="Al Tarikh" pitchFamily="2" charset="-78"/>
              </a:rPr>
            </a:br>
            <a:endParaRPr lang="en-US" sz="2000" dirty="0"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2B971D-1B42-0641-BAFF-24733FFCCC27}"/>
              </a:ext>
            </a:extLst>
          </p:cNvPr>
          <p:cNvSpPr txBox="1"/>
          <p:nvPr/>
        </p:nvSpPr>
        <p:spPr>
          <a:xfrm>
            <a:off x="1859678" y="4683334"/>
            <a:ext cx="536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Sifra</a:t>
            </a:r>
            <a:r>
              <a:rPr lang="en-US" dirty="0"/>
              <a:t>, </a:t>
            </a:r>
            <a:r>
              <a:rPr lang="en-US" dirty="0" err="1"/>
              <a:t>Kedoshin</a:t>
            </a:r>
            <a:r>
              <a:rPr lang="en-US" dirty="0"/>
              <a:t>, C4:12</a:t>
            </a:r>
          </a:p>
        </p:txBody>
      </p:sp>
    </p:spTree>
    <p:extLst>
      <p:ext uri="{BB962C8B-B14F-4D97-AF65-F5344CB8AC3E}">
        <p14:creationId xmlns:p14="http://schemas.microsoft.com/office/powerpoint/2010/main" val="3994575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67660D-E3B4-A541-8637-A6542A1B9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36" y="0"/>
            <a:ext cx="97113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1B57E0-97AD-6E43-B220-124D8DEA6BF0}"/>
              </a:ext>
            </a:extLst>
          </p:cNvPr>
          <p:cNvSpPr txBox="1"/>
          <p:nvPr/>
        </p:nvSpPr>
        <p:spPr>
          <a:xfrm>
            <a:off x="1652337" y="385011"/>
            <a:ext cx="433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Bradley Hand ITC" panose="03070402050302030203" pitchFamily="66" charset="77"/>
              </a:rPr>
              <a:t>Genesis Rabbah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47BC75-94C4-3042-837D-0FCC14B52C8E}"/>
              </a:ext>
            </a:extLst>
          </p:cNvPr>
          <p:cNvSpPr/>
          <p:nvPr/>
        </p:nvSpPr>
        <p:spPr>
          <a:xfrm>
            <a:off x="6866021" y="385011"/>
            <a:ext cx="721895" cy="5358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30DDA0-7923-4C4D-B479-F60B4CAAA71B}"/>
              </a:ext>
            </a:extLst>
          </p:cNvPr>
          <p:cNvSpPr/>
          <p:nvPr/>
        </p:nvSpPr>
        <p:spPr>
          <a:xfrm>
            <a:off x="1764633" y="1308341"/>
            <a:ext cx="43313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  <a:cs typeface="Al Tarikh" pitchFamily="2" charset="-78"/>
              </a:rPr>
              <a:t>Rabbi </a:t>
            </a:r>
            <a:r>
              <a:rPr lang="en-GB" sz="2000" dirty="0" err="1">
                <a:latin typeface="+mj-lt"/>
                <a:cs typeface="Al Tarikh" pitchFamily="2" charset="-78"/>
              </a:rPr>
              <a:t>Tanchuma</a:t>
            </a:r>
            <a:r>
              <a:rPr lang="en-GB" sz="2000" dirty="0">
                <a:latin typeface="+mj-lt"/>
                <a:cs typeface="Al Tarikh" pitchFamily="2" charset="-78"/>
              </a:rPr>
              <a:t> said in the name of Rabbi Eliezer and Rabbi Menachem in the name of </a:t>
            </a:r>
            <a:r>
              <a:rPr lang="en-GB" sz="2000" dirty="0" err="1">
                <a:latin typeface="+mj-lt"/>
                <a:cs typeface="Al Tarikh" pitchFamily="2" charset="-78"/>
              </a:rPr>
              <a:t>Rav</a:t>
            </a:r>
            <a:r>
              <a:rPr lang="en-GB" sz="2000" dirty="0">
                <a:latin typeface="+mj-lt"/>
                <a:cs typeface="Al Tarikh" pitchFamily="2" charset="-78"/>
              </a:rPr>
              <a:t> said... Ben Azzai said: “These are the generations of Adam" is a great principle in the Torah. Rabbi Akiva said: This is a great principle of the Torah: "You shall love your </a:t>
            </a:r>
            <a:r>
              <a:rPr lang="en-GB" sz="2000" dirty="0" err="1">
                <a:latin typeface="+mj-lt"/>
                <a:cs typeface="Al Tarikh" pitchFamily="2" charset="-78"/>
              </a:rPr>
              <a:t>neighbor</a:t>
            </a:r>
            <a:r>
              <a:rPr lang="en-GB" sz="2000" dirty="0">
                <a:latin typeface="+mj-lt"/>
                <a:cs typeface="Al Tarikh" pitchFamily="2" charset="-78"/>
              </a:rPr>
              <a:t> as yourself" (Lev. 19:18).</a:t>
            </a:r>
            <a:br>
              <a:rPr lang="en-GB" sz="2000" dirty="0">
                <a:latin typeface="+mj-lt"/>
                <a:cs typeface="Al Tarikh" pitchFamily="2" charset="-78"/>
              </a:rPr>
            </a:br>
            <a:endParaRPr lang="en-GB" sz="2000" dirty="0">
              <a:latin typeface="+mj-lt"/>
              <a:cs typeface="Al Tarikh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  <a:cs typeface="Al Tarikh" pitchFamily="2" charset="-78"/>
              </a:rPr>
              <a:t>Thus, one should not say, “Since I am scorned, I should scorn my fellow as well; since I have been cursed, I will curse my fellow as well.”</a:t>
            </a:r>
            <a:br>
              <a:rPr lang="en-GB" sz="2000" dirty="0">
                <a:latin typeface="+mj-lt"/>
                <a:cs typeface="Al Tarikh" pitchFamily="2" charset="-78"/>
              </a:rPr>
            </a:br>
            <a:endParaRPr lang="en-US" sz="2000" dirty="0">
              <a:latin typeface="+mj-lt"/>
              <a:cs typeface="Al Tarikh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2B971D-1B42-0641-BAFF-24733FFCCC27}"/>
              </a:ext>
            </a:extLst>
          </p:cNvPr>
          <p:cNvSpPr txBox="1"/>
          <p:nvPr/>
        </p:nvSpPr>
        <p:spPr>
          <a:xfrm>
            <a:off x="6416117" y="5479004"/>
            <a:ext cx="536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Genesis Rabbah 24:7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6E42E0-CAB0-5043-993C-A52B033387C9}"/>
              </a:ext>
            </a:extLst>
          </p:cNvPr>
          <p:cNvSpPr/>
          <p:nvPr/>
        </p:nvSpPr>
        <p:spPr>
          <a:xfrm>
            <a:off x="6191046" y="1308341"/>
            <a:ext cx="43313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  <a:cs typeface="Al Tarikh" pitchFamily="2" charset="-78"/>
              </a:rPr>
              <a:t>Rabbi </a:t>
            </a:r>
            <a:r>
              <a:rPr lang="en-GB" sz="2000" dirty="0" err="1">
                <a:latin typeface="+mj-lt"/>
                <a:cs typeface="Al Tarikh" pitchFamily="2" charset="-78"/>
              </a:rPr>
              <a:t>Tanchumah</a:t>
            </a:r>
            <a:r>
              <a:rPr lang="en-GB" sz="2000" dirty="0">
                <a:latin typeface="+mj-lt"/>
                <a:cs typeface="Al Tarikh" pitchFamily="2" charset="-78"/>
              </a:rPr>
              <a:t> said, if you act thus, realize who it is that you are willing to have humiliated - "the one who was made in the likeness of God." </a:t>
            </a:r>
            <a:br>
              <a:rPr lang="en-GB" sz="2000" dirty="0">
                <a:latin typeface="+mj-lt"/>
                <a:cs typeface="Al Tarikh" pitchFamily="2" charset="-78"/>
              </a:rPr>
            </a:br>
            <a:endParaRPr lang="en-GB" sz="2000" dirty="0">
              <a:latin typeface="+mj-lt"/>
              <a:cs typeface="Al Tarikh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  <a:cs typeface="Al Tarikh" pitchFamily="2" charset="-78"/>
              </a:rPr>
              <a:t>Rabbi </a:t>
            </a:r>
            <a:r>
              <a:rPr lang="en-GB" sz="2000" dirty="0" err="1">
                <a:latin typeface="+mj-lt"/>
                <a:cs typeface="Al Tarikh" pitchFamily="2" charset="-78"/>
              </a:rPr>
              <a:t>Tanchuma</a:t>
            </a:r>
            <a:r>
              <a:rPr lang="en-GB" sz="2000" dirty="0">
                <a:latin typeface="+mj-lt"/>
                <a:cs typeface="Al Tarikh" pitchFamily="2" charset="-78"/>
              </a:rPr>
              <a:t> says, “If you do so, you should know who are you scorning — ‘in the likeness of God He created him.’”</a:t>
            </a:r>
            <a:br>
              <a:rPr lang="en-GB" sz="2000" dirty="0">
                <a:latin typeface="Al Tarikh" pitchFamily="2" charset="-78"/>
                <a:cs typeface="Al Tarikh" pitchFamily="2" charset="-78"/>
              </a:rPr>
            </a:br>
            <a:endParaRPr lang="en-US" sz="2000" dirty="0">
              <a:latin typeface="Al Tarikh" pitchFamily="2" charset="-78"/>
              <a:cs typeface="Al Tari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7521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67660D-E3B4-A541-8637-A6542A1B9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36" y="0"/>
            <a:ext cx="97113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1B57E0-97AD-6E43-B220-124D8DEA6BF0}"/>
              </a:ext>
            </a:extLst>
          </p:cNvPr>
          <p:cNvSpPr txBox="1"/>
          <p:nvPr/>
        </p:nvSpPr>
        <p:spPr>
          <a:xfrm>
            <a:off x="1652337" y="385011"/>
            <a:ext cx="433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1"/>
                </a:solidFill>
                <a:latin typeface="Bradley Hand ITC" panose="03070402050302030203" pitchFamily="66" charset="77"/>
              </a:rPr>
              <a:t>Y.Nedarim</a:t>
            </a:r>
            <a:endParaRPr lang="en-US" sz="4800" b="1" dirty="0">
              <a:solidFill>
                <a:schemeClr val="accent1"/>
              </a:solidFill>
              <a:latin typeface="Bradley Hand ITC" panose="03070402050302030203" pitchFamily="66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47BC75-94C4-3042-837D-0FCC14B52C8E}"/>
              </a:ext>
            </a:extLst>
          </p:cNvPr>
          <p:cNvSpPr/>
          <p:nvPr/>
        </p:nvSpPr>
        <p:spPr>
          <a:xfrm>
            <a:off x="6866021" y="385011"/>
            <a:ext cx="721895" cy="5358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30DDA0-7923-4C4D-B479-F60B4CAAA71B}"/>
              </a:ext>
            </a:extLst>
          </p:cNvPr>
          <p:cNvSpPr/>
          <p:nvPr/>
        </p:nvSpPr>
        <p:spPr>
          <a:xfrm>
            <a:off x="1764633" y="1308341"/>
            <a:ext cx="433136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[It is written: You should not take revenge or nurse hatred against your fellow countrymen.] </a:t>
            </a:r>
            <a:br>
              <a:rPr lang="en-GB" dirty="0">
                <a:latin typeface="+mj-lt"/>
              </a:rPr>
            </a:br>
            <a:endParaRPr lang="en-GB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What is an example? Someone was cutting meat and laid the knife on his hand. Would he in turn cut the other hand? </a:t>
            </a:r>
            <a:br>
              <a:rPr lang="en-GB" dirty="0"/>
            </a:br>
            <a:endParaRPr lang="en-GB" dirty="0"/>
          </a:p>
          <a:p>
            <a:br>
              <a:rPr lang="en-GB" dirty="0"/>
            </a:b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2B971D-1B42-0641-BAFF-24733FFCCC27}"/>
              </a:ext>
            </a:extLst>
          </p:cNvPr>
          <p:cNvSpPr txBox="1"/>
          <p:nvPr/>
        </p:nvSpPr>
        <p:spPr>
          <a:xfrm>
            <a:off x="1764633" y="5466075"/>
            <a:ext cx="536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Y.Nedarim</a:t>
            </a:r>
            <a:r>
              <a:rPr lang="en-US" dirty="0"/>
              <a:t> 9:4</a:t>
            </a:r>
          </a:p>
        </p:txBody>
      </p:sp>
    </p:spTree>
    <p:extLst>
      <p:ext uri="{BB962C8B-B14F-4D97-AF65-F5344CB8AC3E}">
        <p14:creationId xmlns:p14="http://schemas.microsoft.com/office/powerpoint/2010/main" val="1841585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67660D-E3B4-A541-8637-A6542A1B9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36" y="0"/>
            <a:ext cx="97113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1B57E0-97AD-6E43-B220-124D8DEA6BF0}"/>
              </a:ext>
            </a:extLst>
          </p:cNvPr>
          <p:cNvSpPr txBox="1"/>
          <p:nvPr/>
        </p:nvSpPr>
        <p:spPr>
          <a:xfrm>
            <a:off x="1652337" y="385011"/>
            <a:ext cx="433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1"/>
                </a:solidFill>
                <a:latin typeface="Bradley Hand ITC" panose="03070402050302030203" pitchFamily="66" charset="77"/>
              </a:rPr>
              <a:t>Y.Nedarim</a:t>
            </a:r>
            <a:endParaRPr lang="en-US" sz="4800" b="1" dirty="0">
              <a:solidFill>
                <a:schemeClr val="accent1"/>
              </a:solidFill>
              <a:latin typeface="Bradley Hand ITC" panose="03070402050302030203" pitchFamily="66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47BC75-94C4-3042-837D-0FCC14B52C8E}"/>
              </a:ext>
            </a:extLst>
          </p:cNvPr>
          <p:cNvSpPr/>
          <p:nvPr/>
        </p:nvSpPr>
        <p:spPr>
          <a:xfrm>
            <a:off x="6866021" y="385011"/>
            <a:ext cx="721895" cy="5358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2B971D-1B42-0641-BAFF-24733FFCCC27}"/>
              </a:ext>
            </a:extLst>
          </p:cNvPr>
          <p:cNvSpPr txBox="1"/>
          <p:nvPr/>
        </p:nvSpPr>
        <p:spPr>
          <a:xfrm>
            <a:off x="6416117" y="5479004"/>
            <a:ext cx="536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Y.Nedarim</a:t>
            </a:r>
            <a:r>
              <a:rPr lang="en-US" dirty="0"/>
              <a:t> 9:4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6E42E0-CAB0-5043-993C-A52B033387C9}"/>
              </a:ext>
            </a:extLst>
          </p:cNvPr>
          <p:cNvSpPr/>
          <p:nvPr/>
        </p:nvSpPr>
        <p:spPr>
          <a:xfrm>
            <a:off x="1702910" y="1203478"/>
            <a:ext cx="43313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(Mishnah </a:t>
            </a:r>
            <a:r>
              <a:rPr lang="en-GB" dirty="0" err="1">
                <a:latin typeface="+mj-lt"/>
              </a:rPr>
              <a:t>Nedarim</a:t>
            </a:r>
            <a:r>
              <a:rPr lang="en-GB" dirty="0">
                <a:latin typeface="+mj-lt"/>
              </a:rPr>
              <a:t> 9:4) "Maybe he will become poor and you will not be able to support him?" </a:t>
            </a:r>
            <a:br>
              <a:rPr lang="en-GB" dirty="0">
                <a:latin typeface="+mj-lt"/>
              </a:rPr>
            </a:br>
            <a:endParaRPr lang="en-GB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Rabbi </a:t>
            </a:r>
            <a:r>
              <a:rPr lang="en-GB" dirty="0" err="1">
                <a:latin typeface="+mj-lt"/>
              </a:rPr>
              <a:t>Zeira</a:t>
            </a:r>
            <a:r>
              <a:rPr lang="en-GB" dirty="0">
                <a:latin typeface="+mj-lt"/>
              </a:rPr>
              <a:t> said: Poverty is frequent. There was once a man with a case against a wealthy man, which came before </a:t>
            </a:r>
            <a:r>
              <a:rPr lang="en-GB" dirty="0" err="1">
                <a:latin typeface="+mj-lt"/>
              </a:rPr>
              <a:t>Rav</a:t>
            </a:r>
            <a:r>
              <a:rPr lang="en-GB" dirty="0">
                <a:latin typeface="+mj-lt"/>
              </a:rPr>
              <a:t> for judgment. </a:t>
            </a:r>
            <a:r>
              <a:rPr lang="en-GB" dirty="0" err="1">
                <a:latin typeface="+mj-lt"/>
              </a:rPr>
              <a:t>Rav</a:t>
            </a:r>
            <a:r>
              <a:rPr lang="en-GB" dirty="0">
                <a:latin typeface="+mj-lt"/>
              </a:rPr>
              <a:t> sent after him [the wealthy man]. He said, "For him I am asked to come for judgment? Even if all the camels of Arabia came together, they could not carry the bolts of my treasures." </a:t>
            </a:r>
            <a:br>
              <a:rPr lang="en-GB" dirty="0">
                <a:latin typeface="+mj-lt"/>
              </a:rPr>
            </a:br>
            <a:endParaRPr lang="en-GB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latin typeface="+mj-lt"/>
              </a:rPr>
              <a:t>Rav</a:t>
            </a:r>
            <a:r>
              <a:rPr lang="en-GB" dirty="0">
                <a:latin typeface="+mj-lt"/>
              </a:rPr>
              <a:t> heard this and said, "Is he so proud of what is not his? May his wealth be reduced."</a:t>
            </a:r>
            <a:endParaRPr lang="en-US" sz="2000" dirty="0">
              <a:latin typeface="+mj-lt"/>
              <a:cs typeface="Al Tarikh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6F77ED-F26D-EB42-8E37-DA21A37D03D7}"/>
              </a:ext>
            </a:extLst>
          </p:cNvPr>
          <p:cNvSpPr/>
          <p:nvPr/>
        </p:nvSpPr>
        <p:spPr>
          <a:xfrm>
            <a:off x="6390612" y="1203478"/>
            <a:ext cx="38872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Just then an order was issued by the king that he and whatever belonged to him should be relinquished to the treasury. </a:t>
            </a:r>
            <a:br>
              <a:rPr lang="en-GB" dirty="0">
                <a:latin typeface="+mj-lt"/>
              </a:rPr>
            </a:b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 rich man came to </a:t>
            </a:r>
            <a:r>
              <a:rPr lang="en-GB" dirty="0" err="1">
                <a:latin typeface="+mj-lt"/>
              </a:rPr>
              <a:t>Rav</a:t>
            </a:r>
            <a:r>
              <a:rPr lang="en-GB" dirty="0">
                <a:latin typeface="+mj-lt"/>
              </a:rPr>
              <a:t> and said to him, "Pray for me, that he will return my soul [i.e., let me live]." </a:t>
            </a:r>
            <a:br>
              <a:rPr lang="en-GB" dirty="0">
                <a:latin typeface="+mj-lt"/>
              </a:rPr>
            </a:b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+mj-lt"/>
              </a:rPr>
              <a:t>Rav</a:t>
            </a:r>
            <a:r>
              <a:rPr lang="en-GB" dirty="0">
                <a:latin typeface="+mj-lt"/>
              </a:rPr>
              <a:t> prayed for him and he gave him back his life.</a:t>
            </a:r>
            <a:br>
              <a:rPr lang="en-GB" sz="2000" dirty="0">
                <a:latin typeface="Al Tarikh" pitchFamily="2" charset="-78"/>
                <a:cs typeface="Al Tarikh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97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942ABE-2491-1E43-955A-F27A1383DB5C}"/>
              </a:ext>
            </a:extLst>
          </p:cNvPr>
          <p:cNvCxnSpPr>
            <a:cxnSpLocks/>
          </p:cNvCxnSpPr>
          <p:nvPr/>
        </p:nvCxnSpPr>
        <p:spPr>
          <a:xfrm>
            <a:off x="3898232" y="3429000"/>
            <a:ext cx="4412050" cy="0"/>
          </a:xfrm>
          <a:prstGeom prst="straightConnector1">
            <a:avLst/>
          </a:prstGeom>
          <a:ln w="292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7C58AA3-1E59-E147-9073-23B1894F1BBE}"/>
              </a:ext>
            </a:extLst>
          </p:cNvPr>
          <p:cNvSpPr txBox="1"/>
          <p:nvPr/>
        </p:nvSpPr>
        <p:spPr>
          <a:xfrm>
            <a:off x="890633" y="4242861"/>
            <a:ext cx="3119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UNIVERSALISM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C6BAB-3765-1C41-80A4-08CE42AD9A59}"/>
              </a:ext>
            </a:extLst>
          </p:cNvPr>
          <p:cNvSpPr txBox="1"/>
          <p:nvPr/>
        </p:nvSpPr>
        <p:spPr>
          <a:xfrm>
            <a:off x="8408070" y="4269204"/>
            <a:ext cx="3367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PARTICULARISM</a:t>
            </a:r>
          </a:p>
        </p:txBody>
      </p:sp>
      <p:pic>
        <p:nvPicPr>
          <p:cNvPr id="9" name="Picture 8" descr="A picture containing clipart&#13;&#10;&#13;&#10;Description automatically generated">
            <a:extLst>
              <a:ext uri="{FF2B5EF4-FFF2-40B4-BE49-F238E27FC236}">
                <a16:creationId xmlns:a16="http://schemas.microsoft.com/office/drawing/2014/main" id="{74AD8B3B-733E-2E4E-9889-6707AF36F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32"/>
          <a:stretch/>
        </p:blipFill>
        <p:spPr>
          <a:xfrm>
            <a:off x="1116932" y="1791626"/>
            <a:ext cx="2667000" cy="2440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A3A0A-545C-D84A-A03A-E2B48C9C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302" y="1754604"/>
            <a:ext cx="2743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1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DC7461FD-5AA9-A34D-A0D5-FD3775160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178"/>
          <a:stretch/>
        </p:blipFill>
        <p:spPr>
          <a:xfrm>
            <a:off x="2100859" y="1572928"/>
            <a:ext cx="7990282" cy="1737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22B2F3-55B7-6543-A0C8-E3E0007A6973}"/>
              </a:ext>
            </a:extLst>
          </p:cNvPr>
          <p:cNvSpPr txBox="1"/>
          <p:nvPr/>
        </p:nvSpPr>
        <p:spPr>
          <a:xfrm>
            <a:off x="2100859" y="1925053"/>
            <a:ext cx="770086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  <a:latin typeface="Algerian" panose="020F0502020204030204" pitchFamily="34" charset="0"/>
                <a:cs typeface="Algerian" panose="020F0502020204030204" pitchFamily="34" charset="0"/>
              </a:rPr>
              <a:t> </a:t>
            </a:r>
            <a:r>
              <a:rPr lang="he-IL" sz="7200" dirty="0">
                <a:solidFill>
                  <a:srgbClr val="FF0000"/>
                </a:solidFill>
                <a:latin typeface="Algerian" panose="020F0502020204030204" pitchFamily="34" charset="0"/>
                <a:cs typeface="Algerian" panose="020F0502020204030204" pitchFamily="34" charset="0"/>
              </a:rPr>
              <a:t> </a:t>
            </a:r>
            <a:r>
              <a:rPr lang="he-IL" sz="7200" dirty="0">
                <a:latin typeface="Algerian" panose="020F0502020204030204" pitchFamily="34" charset="0"/>
                <a:cs typeface="Algerian" panose="020F0502020204030204" pitchFamily="34" charset="0"/>
              </a:rPr>
              <a:t>ואהבת לרעך</a:t>
            </a:r>
            <a:r>
              <a:rPr lang="he-IL" sz="7200" dirty="0">
                <a:solidFill>
                  <a:srgbClr val="FF0000"/>
                </a:solidFill>
                <a:latin typeface="Algerian" panose="020F0502020204030204" pitchFamily="34" charset="0"/>
                <a:cs typeface="Algerian" panose="020F0502020204030204" pitchFamily="34" charset="0"/>
              </a:rPr>
              <a:t> כמוך</a:t>
            </a:r>
            <a:endParaRPr lang="en-US" sz="7200" dirty="0">
              <a:latin typeface="Algerian" panose="020F0502020204030204" pitchFamily="34" charset="0"/>
              <a:cs typeface="Algerian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4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DC7461FD-5AA9-A34D-A0D5-FD3775160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178"/>
          <a:stretch/>
        </p:blipFill>
        <p:spPr>
          <a:xfrm>
            <a:off x="2100859" y="1572928"/>
            <a:ext cx="7990282" cy="1737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22B2F3-55B7-6543-A0C8-E3E0007A6973}"/>
              </a:ext>
            </a:extLst>
          </p:cNvPr>
          <p:cNvSpPr txBox="1"/>
          <p:nvPr/>
        </p:nvSpPr>
        <p:spPr>
          <a:xfrm>
            <a:off x="593558" y="1925053"/>
            <a:ext cx="10315075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7200" dirty="0">
                <a:solidFill>
                  <a:srgbClr val="FF0000"/>
                </a:solidFill>
                <a:latin typeface="Algerian" panose="020F0502020204030204" pitchFamily="34" charset="0"/>
                <a:cs typeface="Algerian" panose="020F0502020204030204" pitchFamily="34" charset="0"/>
              </a:rPr>
              <a:t> </a:t>
            </a:r>
            <a:r>
              <a:rPr lang="he-IL" sz="7200" dirty="0">
                <a:solidFill>
                  <a:srgbClr val="FF0000"/>
                </a:solidFill>
                <a:latin typeface="Algerian" panose="020F0502020204030204" pitchFamily="34" charset="0"/>
                <a:cs typeface="Algerian" panose="020F0502020204030204" pitchFamily="34" charset="0"/>
              </a:rPr>
              <a:t> </a:t>
            </a:r>
            <a:r>
              <a:rPr lang="he-IL" sz="6000" dirty="0">
                <a:latin typeface="+mj-lt"/>
                <a:cs typeface="+mj-cs"/>
              </a:rPr>
              <a:t>ואהבת לרעך כמוך</a:t>
            </a:r>
          </a:p>
          <a:p>
            <a:pPr algn="r"/>
            <a:r>
              <a:rPr lang="he-IL" sz="6000" dirty="0">
                <a:latin typeface="+mj-lt"/>
                <a:cs typeface="+mj-cs"/>
              </a:rPr>
              <a:t> והגר הגר אתכם ואהבת לו כמוך</a:t>
            </a:r>
          </a:p>
          <a:p>
            <a:pPr algn="r"/>
            <a:r>
              <a:rPr lang="he-IL" sz="6000" dirty="0">
                <a:latin typeface="+mj-lt"/>
                <a:cs typeface="+mj-cs"/>
              </a:rPr>
              <a:t> ואהבת את יי אלוהיך </a:t>
            </a:r>
            <a:endParaRPr lang="en-US" sz="6000" dirty="0">
              <a:latin typeface="+mj-lt"/>
              <a:cs typeface="+mj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EFEA77D-07BB-D747-A299-66CC660A266F}"/>
              </a:ext>
            </a:extLst>
          </p:cNvPr>
          <p:cNvSpPr/>
          <p:nvPr/>
        </p:nvSpPr>
        <p:spPr>
          <a:xfrm>
            <a:off x="10748212" y="2441608"/>
            <a:ext cx="320842" cy="3208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4BD90F-845F-B244-BD88-12FF5395D92A}"/>
              </a:ext>
            </a:extLst>
          </p:cNvPr>
          <p:cNvSpPr/>
          <p:nvPr/>
        </p:nvSpPr>
        <p:spPr>
          <a:xfrm>
            <a:off x="10748212" y="3476053"/>
            <a:ext cx="320842" cy="3208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BE7FAF-3F1B-9D48-B207-D0CD927C7343}"/>
              </a:ext>
            </a:extLst>
          </p:cNvPr>
          <p:cNvSpPr/>
          <p:nvPr/>
        </p:nvSpPr>
        <p:spPr>
          <a:xfrm>
            <a:off x="10737833" y="4350077"/>
            <a:ext cx="320842" cy="3208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2D627-6F3E-B640-B3C5-856F3A8ACFDB}"/>
              </a:ext>
            </a:extLst>
          </p:cNvPr>
          <p:cNvSpPr txBox="1"/>
          <p:nvPr/>
        </p:nvSpPr>
        <p:spPr>
          <a:xfrm>
            <a:off x="383690" y="5693498"/>
            <a:ext cx="982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Leviticus 19:18 – ‘Love your fellow as yourself’</a:t>
            </a:r>
          </a:p>
          <a:p>
            <a:r>
              <a:rPr lang="en-US" dirty="0"/>
              <a:t>Leviticus 19:34 – ‘The stranger who resides among you, love him as yourself’</a:t>
            </a:r>
          </a:p>
          <a:p>
            <a:r>
              <a:rPr lang="en-US" dirty="0"/>
              <a:t>Deuteronomy 6:5 – ‘Love the LORD your God with all your heart, all your soul and all your might’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8FEEB2D-4625-4B43-A4EE-7203EF7D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Three ‘Love commandments’</a:t>
            </a:r>
          </a:p>
        </p:txBody>
      </p:sp>
    </p:spTree>
    <p:extLst>
      <p:ext uri="{BB962C8B-B14F-4D97-AF65-F5344CB8AC3E}">
        <p14:creationId xmlns:p14="http://schemas.microsoft.com/office/powerpoint/2010/main" val="155574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834DC705-89E6-6942-A39B-EEC137EB8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178"/>
          <a:stretch/>
        </p:blipFill>
        <p:spPr>
          <a:xfrm>
            <a:off x="2100859" y="1508760"/>
            <a:ext cx="7990282" cy="1737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7CAA45-50C3-1345-8A3C-E8A8E62E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Five main questions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8C1101-3ED0-6E41-B787-F3289A5717D4}"/>
              </a:ext>
            </a:extLst>
          </p:cNvPr>
          <p:cNvSpPr txBox="1"/>
          <p:nvPr/>
        </p:nvSpPr>
        <p:spPr>
          <a:xfrm>
            <a:off x="518160" y="6187440"/>
            <a:ext cx="516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Leviticus 19:18 – ‘Love your fellow as yourself’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C63A7775-D9A8-364B-BD78-02C662C2B0C5}"/>
              </a:ext>
            </a:extLst>
          </p:cNvPr>
          <p:cNvCxnSpPr>
            <a:cxnSpLocks/>
          </p:cNvCxnSpPr>
          <p:nvPr/>
        </p:nvCxnSpPr>
        <p:spPr>
          <a:xfrm rot="16200000" flipH="1">
            <a:off x="8072914" y="2943066"/>
            <a:ext cx="1325563" cy="112141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B0EC4C87-DE5C-ED45-8EBD-E06ACFC31331}"/>
              </a:ext>
            </a:extLst>
          </p:cNvPr>
          <p:cNvCxnSpPr>
            <a:cxnSpLocks/>
          </p:cNvCxnSpPr>
          <p:nvPr/>
        </p:nvCxnSpPr>
        <p:spPr>
          <a:xfrm rot="5400000">
            <a:off x="2019697" y="3055224"/>
            <a:ext cx="1440659" cy="10121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4B6BA3-62FC-3743-8775-7391AC145FAD}"/>
              </a:ext>
            </a:extLst>
          </p:cNvPr>
          <p:cNvCxnSpPr/>
          <p:nvPr/>
        </p:nvCxnSpPr>
        <p:spPr>
          <a:xfrm>
            <a:off x="5684520" y="2840989"/>
            <a:ext cx="0" cy="1325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6FB300D-ADD9-8245-B21A-94E86EA7A184}"/>
              </a:ext>
            </a:extLst>
          </p:cNvPr>
          <p:cNvSpPr txBox="1"/>
          <p:nvPr/>
        </p:nvSpPr>
        <p:spPr>
          <a:xfrm>
            <a:off x="4401519" y="4543982"/>
            <a:ext cx="3836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Who is my ‘fellow’?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4A29CF-1D4D-F24A-B81E-034F6206F567}"/>
              </a:ext>
            </a:extLst>
          </p:cNvPr>
          <p:cNvSpPr txBox="1"/>
          <p:nvPr/>
        </p:nvSpPr>
        <p:spPr>
          <a:xfrm>
            <a:off x="685802" y="4281649"/>
            <a:ext cx="256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does </a:t>
            </a:r>
            <a:br>
              <a:rPr lang="en-US" sz="3200" dirty="0"/>
            </a:br>
            <a:r>
              <a:rPr lang="en-US" sz="3200" dirty="0"/>
              <a:t>‘As myself’ mean?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6E156A0-37BC-1546-A4B1-F3F881A3A19A}"/>
              </a:ext>
            </a:extLst>
          </p:cNvPr>
          <p:cNvSpPr/>
          <p:nvPr/>
        </p:nvSpPr>
        <p:spPr>
          <a:xfrm>
            <a:off x="3992098" y="4653432"/>
            <a:ext cx="565447" cy="565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25B72B-A0EE-714B-86A2-DCB1710883DE}"/>
              </a:ext>
            </a:extLst>
          </p:cNvPr>
          <p:cNvSpPr/>
          <p:nvPr/>
        </p:nvSpPr>
        <p:spPr>
          <a:xfrm>
            <a:off x="8120979" y="994012"/>
            <a:ext cx="565447" cy="565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53EFAA-90A3-A741-9F7F-ECE2B094886C}"/>
              </a:ext>
            </a:extLst>
          </p:cNvPr>
          <p:cNvSpPr/>
          <p:nvPr/>
        </p:nvSpPr>
        <p:spPr>
          <a:xfrm>
            <a:off x="235436" y="4653432"/>
            <a:ext cx="565447" cy="565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A8A017-E18D-034A-85BC-6B539284F2DA}"/>
              </a:ext>
            </a:extLst>
          </p:cNvPr>
          <p:cNvSpPr txBox="1"/>
          <p:nvPr/>
        </p:nvSpPr>
        <p:spPr>
          <a:xfrm>
            <a:off x="8797742" y="5144153"/>
            <a:ext cx="365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Love is NOT?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4B17B8B-1BCB-D04D-870D-6DBBA5135B1C}"/>
              </a:ext>
            </a:extLst>
          </p:cNvPr>
          <p:cNvSpPr/>
          <p:nvPr/>
        </p:nvSpPr>
        <p:spPr>
          <a:xfrm>
            <a:off x="8116496" y="5169674"/>
            <a:ext cx="565447" cy="565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53BC9C-1DC0-D34D-B39F-9BE833CA2006}"/>
              </a:ext>
            </a:extLst>
          </p:cNvPr>
          <p:cNvSpPr txBox="1"/>
          <p:nvPr/>
        </p:nvSpPr>
        <p:spPr>
          <a:xfrm>
            <a:off x="8120979" y="4513711"/>
            <a:ext cx="3940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is ‘Love’?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139F57-ED14-E24C-8F56-AB5A6BA871B0}"/>
              </a:ext>
            </a:extLst>
          </p:cNvPr>
          <p:cNvSpPr/>
          <p:nvPr/>
        </p:nvSpPr>
        <p:spPr>
          <a:xfrm>
            <a:off x="8120979" y="4533039"/>
            <a:ext cx="565447" cy="565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DBAA34-B6F9-724A-88E3-8FB3A1B4C640}"/>
              </a:ext>
            </a:extLst>
          </p:cNvPr>
          <p:cNvSpPr txBox="1"/>
          <p:nvPr/>
        </p:nvSpPr>
        <p:spPr>
          <a:xfrm>
            <a:off x="8120979" y="840214"/>
            <a:ext cx="3940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 can love be commanded?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85CDAC-407B-CB4E-9766-5CD6B14F028B}"/>
              </a:ext>
            </a:extLst>
          </p:cNvPr>
          <p:cNvCxnSpPr/>
          <p:nvPr/>
        </p:nvCxnSpPr>
        <p:spPr>
          <a:xfrm>
            <a:off x="9708776" y="2377440"/>
            <a:ext cx="5916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AD4F0E-3AB4-7245-8E42-068343E4D873}"/>
              </a:ext>
            </a:extLst>
          </p:cNvPr>
          <p:cNvCxnSpPr/>
          <p:nvPr/>
        </p:nvCxnSpPr>
        <p:spPr>
          <a:xfrm flipV="1">
            <a:off x="10300447" y="1917432"/>
            <a:ext cx="0" cy="460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315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0779AF-5559-074B-997A-A86ADA088605}"/>
              </a:ext>
            </a:extLst>
          </p:cNvPr>
          <p:cNvCxnSpPr/>
          <p:nvPr/>
        </p:nvCxnSpPr>
        <p:spPr>
          <a:xfrm>
            <a:off x="4130040" y="441960"/>
            <a:ext cx="0" cy="5974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66374D-70C3-E041-8114-18B3ED3D1C29}"/>
              </a:ext>
            </a:extLst>
          </p:cNvPr>
          <p:cNvCxnSpPr/>
          <p:nvPr/>
        </p:nvCxnSpPr>
        <p:spPr>
          <a:xfrm>
            <a:off x="8549640" y="441960"/>
            <a:ext cx="0" cy="5974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erson wearing a suit and tie&#13;&#10;&#13;&#10;Description automatically generated">
            <a:extLst>
              <a:ext uri="{FF2B5EF4-FFF2-40B4-BE49-F238E27FC236}">
                <a16:creationId xmlns:a16="http://schemas.microsoft.com/office/drawing/2014/main" id="{79E2595E-96C8-4A45-BA53-BF7949413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724" y="3943476"/>
            <a:ext cx="2621275" cy="1998920"/>
          </a:xfrm>
          <a:prstGeom prst="rect">
            <a:avLst/>
          </a:prstGeom>
        </p:spPr>
      </p:pic>
      <p:pic>
        <p:nvPicPr>
          <p:cNvPr id="10" name="Picture 9" descr="A person wearing a suit and tie smiling and looking at the camera&#13;&#10;&#13;&#10;Description automatically generated">
            <a:extLst>
              <a:ext uri="{FF2B5EF4-FFF2-40B4-BE49-F238E27FC236}">
                <a16:creationId xmlns:a16="http://schemas.microsoft.com/office/drawing/2014/main" id="{8C97C25A-26E2-4242-AA94-AB2A3634D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125" y="1503400"/>
            <a:ext cx="1567453" cy="2386484"/>
          </a:xfrm>
          <a:prstGeom prst="rect">
            <a:avLst/>
          </a:prstGeom>
        </p:spPr>
      </p:pic>
      <p:pic>
        <p:nvPicPr>
          <p:cNvPr id="12" name="Picture 11" descr="A picture containing text, book&#13;&#10;&#13;&#10;Description automatically generated">
            <a:extLst>
              <a:ext uri="{FF2B5EF4-FFF2-40B4-BE49-F238E27FC236}">
                <a16:creationId xmlns:a16="http://schemas.microsoft.com/office/drawing/2014/main" id="{3A21C1EB-BE50-354D-A87F-DEC616B8A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686" y="1503400"/>
            <a:ext cx="3225800" cy="4152900"/>
          </a:xfrm>
          <a:prstGeom prst="rect">
            <a:avLst/>
          </a:prstGeom>
        </p:spPr>
      </p:pic>
      <p:pic>
        <p:nvPicPr>
          <p:cNvPr id="14" name="Picture 13" descr="A wooden table&#13;&#10;&#13;&#10;Description automatically generated">
            <a:extLst>
              <a:ext uri="{FF2B5EF4-FFF2-40B4-BE49-F238E27FC236}">
                <a16:creationId xmlns:a16="http://schemas.microsoft.com/office/drawing/2014/main" id="{63A62B3A-03F4-B147-B923-C9E47E6F53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040" y="1503400"/>
            <a:ext cx="3585835" cy="46037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498ABD5-2F8D-A648-AB42-8D99C0F660C1}"/>
              </a:ext>
            </a:extLst>
          </p:cNvPr>
          <p:cNvSpPr txBox="1"/>
          <p:nvPr/>
        </p:nvSpPr>
        <p:spPr>
          <a:xfrm>
            <a:off x="411480" y="304800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1300 BCE – 500 BCE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3AF14D-962F-E24A-A841-A6EDC984FF07}"/>
              </a:ext>
            </a:extLst>
          </p:cNvPr>
          <p:cNvSpPr txBox="1"/>
          <p:nvPr/>
        </p:nvSpPr>
        <p:spPr>
          <a:xfrm>
            <a:off x="4541520" y="304800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200 CE – 600 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D1D90-E826-7548-8F1D-FBA645ECE7A9}"/>
              </a:ext>
            </a:extLst>
          </p:cNvPr>
          <p:cNvSpPr txBox="1"/>
          <p:nvPr/>
        </p:nvSpPr>
        <p:spPr>
          <a:xfrm>
            <a:off x="8671560" y="320040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1921 - 1995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0594F7-03B4-F246-A46F-F3ECD8F97181}"/>
              </a:ext>
            </a:extLst>
          </p:cNvPr>
          <p:cNvSpPr txBox="1"/>
          <p:nvPr/>
        </p:nvSpPr>
        <p:spPr>
          <a:xfrm>
            <a:off x="8886125" y="6092874"/>
            <a:ext cx="3168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Franz Rosenzweig (1886-1929)</a:t>
            </a:r>
            <a:br>
              <a:rPr lang="en-US" dirty="0"/>
            </a:br>
            <a:r>
              <a:rPr lang="en-US" dirty="0"/>
              <a:t>&amp; Emmanuel Levinas (1906-95)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BCA038-DBA7-8C47-9440-F066559B16A5}"/>
              </a:ext>
            </a:extLst>
          </p:cNvPr>
          <p:cNvSpPr txBox="1"/>
          <p:nvPr/>
        </p:nvSpPr>
        <p:spPr>
          <a:xfrm>
            <a:off x="4130040" y="6092874"/>
            <a:ext cx="3995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Rabbinic Literature </a:t>
            </a:r>
          </a:p>
          <a:p>
            <a:pPr algn="ctr"/>
            <a:r>
              <a:rPr lang="en-US" dirty="0" err="1"/>
              <a:t>Sifra</a:t>
            </a:r>
            <a:r>
              <a:rPr lang="en-US" dirty="0"/>
              <a:t>, Genesis Rabbah, Jerusalem Talmud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3F0B89-1216-604C-ACE9-1E6F620D31F6}"/>
              </a:ext>
            </a:extLst>
          </p:cNvPr>
          <p:cNvSpPr txBox="1"/>
          <p:nvPr/>
        </p:nvSpPr>
        <p:spPr>
          <a:xfrm>
            <a:off x="14036" y="6208291"/>
            <a:ext cx="399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Biblical Studies</a:t>
            </a:r>
          </a:p>
        </p:txBody>
      </p:sp>
    </p:spTree>
    <p:extLst>
      <p:ext uri="{BB962C8B-B14F-4D97-AF65-F5344CB8AC3E}">
        <p14:creationId xmlns:p14="http://schemas.microsoft.com/office/powerpoint/2010/main" val="347189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ttoo on his arm&#10;&#10;Description automatically generated">
            <a:extLst>
              <a:ext uri="{FF2B5EF4-FFF2-40B4-BE49-F238E27FC236}">
                <a16:creationId xmlns:a16="http://schemas.microsoft.com/office/drawing/2014/main" id="{98CE895C-8CC1-C741-9B43-819B6FB45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1" r="2707" b="-2"/>
          <a:stretch/>
        </p:blipFill>
        <p:spPr>
          <a:xfrm>
            <a:off x="2" y="10"/>
            <a:ext cx="4063593" cy="6857990"/>
          </a:xfrm>
          <a:prstGeom prst="rect">
            <a:avLst/>
          </a:prstGeom>
        </p:spPr>
      </p:pic>
      <p:pic>
        <p:nvPicPr>
          <p:cNvPr id="9" name="Picture 8" descr="A picture containing indoor, sitting, cake&#13;&#10;&#13;&#10;Description automatically generated">
            <a:extLst>
              <a:ext uri="{FF2B5EF4-FFF2-40B4-BE49-F238E27FC236}">
                <a16:creationId xmlns:a16="http://schemas.microsoft.com/office/drawing/2014/main" id="{1CE28117-D050-FA49-90F0-0B6D3E838B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68" r="15308"/>
          <a:stretch/>
        </p:blipFill>
        <p:spPr>
          <a:xfrm>
            <a:off x="4064204" y="10"/>
            <a:ext cx="4063593" cy="685799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2419E40-987E-2943-B853-8555765F47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82" r="20783" b="-1"/>
          <a:stretch/>
        </p:blipFill>
        <p:spPr>
          <a:xfrm>
            <a:off x="8128407" y="10"/>
            <a:ext cx="40635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60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1151</Words>
  <Application>Microsoft Macintosh PowerPoint</Application>
  <PresentationFormat>Widescreen</PresentationFormat>
  <Paragraphs>168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Al Tarikh</vt:lpstr>
      <vt:lpstr>Algerian</vt:lpstr>
      <vt:lpstr>Arial</vt:lpstr>
      <vt:lpstr>Bradley Hand ITC</vt:lpstr>
      <vt:lpstr>Calibri</vt:lpstr>
      <vt:lpstr>Calibri Light</vt:lpstr>
      <vt:lpstr>Lucida Handwriting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‘Love commandments’</vt:lpstr>
      <vt:lpstr>Five main questions</vt:lpstr>
      <vt:lpstr>PowerPoint Presentation</vt:lpstr>
      <vt:lpstr>PowerPoint Presentation</vt:lpstr>
      <vt:lpstr>PowerPoint Presentation</vt:lpstr>
      <vt:lpstr>A Covenantal Love</vt:lpstr>
      <vt:lpstr>וַ֠יִּשְׁלַח חִירָ֨ם מֶֽלֶךְ־צ֤וֹר אֶת־עֲבָדָיו֙ אֶל־שְׁלֹמֹ֔ה כִּ֣י שָׁמַ֔ע כִּ֥י אֹת֛וֹ מָשְׁח֥וּ לְמֶ֖לֶךְ תַּ֣חַת אָבִ֑יהוּ כִּ֣י אֹהֵ֗ב הָיָ֥ה חִירָ֛ם לְדָוִ֖ד כָּל־הַיָּמִֽים</vt:lpstr>
      <vt:lpstr>PowerPoint Presentation</vt:lpstr>
      <vt:lpstr>Via Negativa – what Love is NOT</vt:lpstr>
      <vt:lpstr>Via Negativa – what Love is NOT</vt:lpstr>
      <vt:lpstr>PowerPoint Presentation</vt:lpstr>
      <vt:lpstr>Love in Second Temple Times: The Via Negativa </vt:lpstr>
      <vt:lpstr>PowerPoint Presentation</vt:lpstr>
      <vt:lpstr>Summary so far</vt:lpstr>
      <vt:lpstr>PowerPoint Presentation</vt:lpstr>
      <vt:lpstr>PowerPoint Presentation</vt:lpstr>
      <vt:lpstr>PowerPoint Presentation</vt:lpstr>
      <vt:lpstr>The Greatest Principle of Torah</vt:lpstr>
      <vt:lpstr>PowerPoint Presentation</vt:lpstr>
      <vt:lpstr>PowerPoint Presentation</vt:lpstr>
      <vt:lpstr>20th Century</vt:lpstr>
      <vt:lpstr>Love in Rosenzweig</vt:lpstr>
      <vt:lpstr>“Only a Lover can command one to Love”</vt:lpstr>
      <vt:lpstr>The neighbour-to-be-loved is whatever object is present ‘at the precise moment of love’</vt:lpstr>
      <vt:lpstr>Levinas’s reworking of LTN</vt:lpstr>
      <vt:lpstr>Loving the Neighbour as Midrash for all of Torah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Mocatta</dc:creator>
  <cp:lastModifiedBy>Michael Mocatta</cp:lastModifiedBy>
  <cp:revision>4</cp:revision>
  <dcterms:created xsi:type="dcterms:W3CDTF">2018-12-22T16:25:21Z</dcterms:created>
  <dcterms:modified xsi:type="dcterms:W3CDTF">2018-12-22T16:57:28Z</dcterms:modified>
</cp:coreProperties>
</file>